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 id="2147483852" r:id="rId5"/>
  </p:sldMasterIdLst>
  <p:notesMasterIdLst>
    <p:notesMasterId r:id="rId77"/>
  </p:notesMasterIdLst>
  <p:sldIdLst>
    <p:sldId id="256" r:id="rId6"/>
    <p:sldId id="258" r:id="rId7"/>
    <p:sldId id="449" r:id="rId8"/>
    <p:sldId id="450" r:id="rId9"/>
    <p:sldId id="456"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515" r:id="rId26"/>
    <p:sldId id="451" r:id="rId27"/>
    <p:sldId id="519" r:id="rId28"/>
    <p:sldId id="507" r:id="rId29"/>
    <p:sldId id="508" r:id="rId30"/>
    <p:sldId id="477" r:id="rId31"/>
    <p:sldId id="511" r:id="rId32"/>
    <p:sldId id="509" r:id="rId33"/>
    <p:sldId id="452" r:id="rId34"/>
    <p:sldId id="453" r:id="rId35"/>
    <p:sldId id="516" r:id="rId36"/>
    <p:sldId id="517" r:id="rId37"/>
    <p:sldId id="518" r:id="rId38"/>
    <p:sldId id="520" r:id="rId39"/>
    <p:sldId id="537" r:id="rId40"/>
    <p:sldId id="538" r:id="rId41"/>
    <p:sldId id="539" r:id="rId42"/>
    <p:sldId id="540" r:id="rId43"/>
    <p:sldId id="541" r:id="rId44"/>
    <p:sldId id="542" r:id="rId45"/>
    <p:sldId id="543" r:id="rId46"/>
    <p:sldId id="544" r:id="rId47"/>
    <p:sldId id="545" r:id="rId48"/>
    <p:sldId id="546" r:id="rId49"/>
    <p:sldId id="547" r:id="rId50"/>
    <p:sldId id="548" r:id="rId51"/>
    <p:sldId id="549" r:id="rId52"/>
    <p:sldId id="550" r:id="rId53"/>
    <p:sldId id="551" r:id="rId54"/>
    <p:sldId id="552" r:id="rId55"/>
    <p:sldId id="553" r:id="rId56"/>
    <p:sldId id="554" r:id="rId57"/>
    <p:sldId id="555" r:id="rId58"/>
    <p:sldId id="556" r:id="rId59"/>
    <p:sldId id="557" r:id="rId60"/>
    <p:sldId id="558" r:id="rId61"/>
    <p:sldId id="559" r:id="rId62"/>
    <p:sldId id="560" r:id="rId63"/>
    <p:sldId id="561" r:id="rId64"/>
    <p:sldId id="562" r:id="rId65"/>
    <p:sldId id="563" r:id="rId66"/>
    <p:sldId id="564" r:id="rId67"/>
    <p:sldId id="565" r:id="rId68"/>
    <p:sldId id="566" r:id="rId69"/>
    <p:sldId id="567" r:id="rId70"/>
    <p:sldId id="568" r:id="rId71"/>
    <p:sldId id="569" r:id="rId72"/>
    <p:sldId id="570" r:id="rId73"/>
    <p:sldId id="571" r:id="rId74"/>
    <p:sldId id="521" r:id="rId75"/>
    <p:sldId id="455"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292" autoAdjust="0"/>
  </p:normalViewPr>
  <p:slideViewPr>
    <p:cSldViewPr snapToGrid="0">
      <p:cViewPr varScale="1">
        <p:scale>
          <a:sx n="111" d="100"/>
          <a:sy n="111" d="100"/>
        </p:scale>
        <p:origin x="62"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D0A9E-D487-4F14-BDE1-DE88BAF84583}" type="datetimeFigureOut">
              <a:rPr lang="en-US" smtClean="0"/>
              <a:t>9/6/2016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D74F2A-9AF1-436B-9B3C-232F69F1D7B0}" type="slidenum">
              <a:rPr lang="en-US" smtClean="0"/>
              <a:t>‹#›</a:t>
            </a:fld>
            <a:endParaRPr lang="en-US" dirty="0"/>
          </a:p>
        </p:txBody>
      </p:sp>
    </p:spTree>
    <p:extLst>
      <p:ext uri="{BB962C8B-B14F-4D97-AF65-F5344CB8AC3E}">
        <p14:creationId xmlns:p14="http://schemas.microsoft.com/office/powerpoint/2010/main" val="229529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2</a:t>
            </a:fld>
            <a:endParaRPr lang="en-US" dirty="0"/>
          </a:p>
        </p:txBody>
      </p:sp>
    </p:spTree>
    <p:extLst>
      <p:ext uri="{BB962C8B-B14F-4D97-AF65-F5344CB8AC3E}">
        <p14:creationId xmlns:p14="http://schemas.microsoft.com/office/powerpoint/2010/main" val="2782373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3</a:t>
            </a:fld>
            <a:endParaRPr lang="en-US" dirty="0"/>
          </a:p>
        </p:txBody>
      </p:sp>
    </p:spTree>
    <p:extLst>
      <p:ext uri="{BB962C8B-B14F-4D97-AF65-F5344CB8AC3E}">
        <p14:creationId xmlns:p14="http://schemas.microsoft.com/office/powerpoint/2010/main" val="2255197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4</a:t>
            </a:fld>
            <a:endParaRPr lang="en-US" dirty="0"/>
          </a:p>
        </p:txBody>
      </p:sp>
    </p:spTree>
    <p:extLst>
      <p:ext uri="{BB962C8B-B14F-4D97-AF65-F5344CB8AC3E}">
        <p14:creationId xmlns:p14="http://schemas.microsoft.com/office/powerpoint/2010/main" val="3444838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29</a:t>
            </a:fld>
            <a:endParaRPr lang="en-US" dirty="0"/>
          </a:p>
        </p:txBody>
      </p:sp>
    </p:spTree>
    <p:extLst>
      <p:ext uri="{BB962C8B-B14F-4D97-AF65-F5344CB8AC3E}">
        <p14:creationId xmlns:p14="http://schemas.microsoft.com/office/powerpoint/2010/main" val="1417384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14FA6D-5CC1-477D-A0DC-F2245326A31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87404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64814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E82BC82-8750-4FBE-93D3-93C35779230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47626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9/6/2016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9/6/2016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10205545" y="6254132"/>
            <a:ext cx="1959517" cy="467343"/>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9/6/2016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10205545" y="6254132"/>
            <a:ext cx="1959517" cy="467343"/>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rgbClr val="002060"/>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0239400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00206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07690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3708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41105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067463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7007339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3602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72043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8"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88946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569831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077646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7101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66640991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5108431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84439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23715640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553803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13684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dirty="0"/>
          </a:p>
        </p:txBody>
      </p:sp>
      <p:sp>
        <p:nvSpPr>
          <p:cNvPr id="7"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5626554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3527124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06083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5166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362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714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9/6/2016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1"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9/6/2016</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3" name="Slide Number Placeholder 5"/>
          <p:cNvSpPr>
            <a:spLocks noGrp="1"/>
          </p:cNvSpPr>
          <p:nvPr>
            <p:ph type="sldNum" sz="quarter" idx="12"/>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9/6/2016</a:t>
            </a:fld>
            <a:r>
              <a:rPr lang="en-US" dirty="0"/>
              <a:t>/”:;;;</a:t>
            </a:r>
          </a:p>
        </p:txBody>
      </p:sp>
      <p:sp>
        <p:nvSpPr>
          <p:cNvPr id="7" name="Footer Placeholder 6"/>
          <p:cNvSpPr>
            <a:spLocks noGrp="1"/>
          </p:cNvSpPr>
          <p:nvPr>
            <p:ph type="ftr" sz="quarter" idx="11"/>
          </p:nvPr>
        </p:nvSpPr>
        <p:spPr/>
        <p:txBody>
          <a:bodyPr/>
          <a:lstStyle/>
          <a:p>
            <a:endParaRPr lang="en-US" dirty="0"/>
          </a:p>
        </p:txBody>
      </p:sp>
      <p:sp>
        <p:nvSpPr>
          <p:cNvPr id="9"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9/6/2016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205545" y="6254132"/>
            <a:ext cx="1959517" cy="467343"/>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9/6/2016</a:t>
            </a:fld>
            <a:endParaRPr lang="en-US" dirty="0"/>
          </a:p>
        </p:txBody>
      </p:sp>
      <p:sp>
        <p:nvSpPr>
          <p:cNvPr id="9" name="Footer Placeholder 8"/>
          <p:cNvSpPr>
            <a:spLocks noGrp="1"/>
          </p:cNvSpPr>
          <p:nvPr>
            <p:ph type="ftr" sz="quarter" idx="11"/>
          </p:nvPr>
        </p:nvSpPr>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9/6/2016</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image" Target="../media/image2.png"/><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9/6/2016</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pic>
        <p:nvPicPr>
          <p:cNvPr id="9" name="Picture 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62465" y="6098074"/>
            <a:ext cx="1684866" cy="623401"/>
          </a:xfrm>
          <a:prstGeom prst="rect">
            <a:avLst/>
          </a:prstGeom>
        </p:spPr>
      </p:pic>
      <p:sp>
        <p:nvSpPr>
          <p:cNvPr id="8" name="Rectangle 7"/>
          <p:cNvSpPr/>
          <p:nvPr userDrawn="1"/>
        </p:nvSpPr>
        <p:spPr>
          <a:xfrm>
            <a:off x="9956047" y="6352143"/>
            <a:ext cx="2159630" cy="369332"/>
          </a:xfrm>
          <a:prstGeom prst="rect">
            <a:avLst/>
          </a:prstGeom>
        </p:spPr>
        <p:txBody>
          <a:bodyPr wrap="none">
            <a:spAutoFit/>
          </a:bodyPr>
          <a:lstStyle/>
          <a:p>
            <a:r>
              <a:rPr lang="en-US" dirty="0">
                <a:solidFill>
                  <a:schemeClr val="accent1"/>
                </a:solidFill>
              </a:rPr>
              <a:t>#CODEITFORWARD</a:t>
            </a:r>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472406581"/>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22.gif"/><Relationship Id="rId2" Type="http://schemas.openxmlformats.org/officeDocument/2006/relationships/image" Target="../media/image17.jpeg"/><Relationship Id="rId1" Type="http://schemas.openxmlformats.org/officeDocument/2006/relationships/slideLayout" Target="../slideLayouts/slideLayout20.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mailto:staff@DallasGiveCamp.or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6558" y="1298448"/>
            <a:ext cx="8028490" cy="3255264"/>
          </a:xfrm>
        </p:spPr>
        <p:txBody>
          <a:bodyPr/>
          <a:lstStyle/>
          <a:p>
            <a:r>
              <a:rPr lang="en-US" dirty="0"/>
              <a:t>Boot Camp : PM and Dev</a:t>
            </a:r>
          </a:p>
        </p:txBody>
      </p:sp>
      <p:sp>
        <p:nvSpPr>
          <p:cNvPr id="3" name="Subtitle 2"/>
          <p:cNvSpPr>
            <a:spLocks noGrp="1"/>
          </p:cNvSpPr>
          <p:nvPr>
            <p:ph type="subTitle" idx="1"/>
          </p:nvPr>
        </p:nvSpPr>
        <p:spPr/>
        <p:txBody>
          <a:bodyPr>
            <a:normAutofit/>
          </a:bodyPr>
          <a:lstStyle/>
          <a:p>
            <a:r>
              <a:rPr lang="en-US" sz="3200" dirty="0"/>
              <a:t>Dallas </a:t>
            </a:r>
            <a:r>
              <a:rPr lang="en-US" sz="3200" dirty="0" err="1"/>
              <a:t>GiveCamp</a:t>
            </a:r>
            <a:r>
              <a:rPr lang="en-US" sz="3200" dirty="0"/>
              <a:t> 2016</a:t>
            </a:r>
          </a:p>
        </p:txBody>
      </p:sp>
      <p:pic>
        <p:nvPicPr>
          <p:cNvPr id="7" name="Picture 6" descr="C:\Users\alex.teusink\AppData\Local\Temp\Temp1_GiveCamp Logo Formats - All.zip\GC logo-2COLOR.png"/>
          <p:cNvPicPr/>
          <p:nvPr/>
        </p:nvPicPr>
        <p:blipFill>
          <a:blip r:embed="rId2">
            <a:extLst>
              <a:ext uri="{28A0092B-C50C-407E-A947-70E740481C1C}">
                <a14:useLocalDpi xmlns:a14="http://schemas.microsoft.com/office/drawing/2010/main" val="0"/>
              </a:ext>
            </a:extLst>
          </a:blip>
          <a:srcRect/>
          <a:stretch>
            <a:fillRect/>
          </a:stretch>
        </p:blipFill>
        <p:spPr bwMode="auto">
          <a:xfrm>
            <a:off x="8945981" y="3316224"/>
            <a:ext cx="3957066" cy="3218751"/>
          </a:xfrm>
          <a:prstGeom prst="rect">
            <a:avLst/>
          </a:prstGeom>
          <a:noFill/>
          <a:ln>
            <a:noFill/>
          </a:ln>
        </p:spPr>
      </p:pic>
      <p:sp>
        <p:nvSpPr>
          <p:cNvPr id="4" name="TextBox 3"/>
          <p:cNvSpPr txBox="1"/>
          <p:nvPr/>
        </p:nvSpPr>
        <p:spPr>
          <a:xfrm>
            <a:off x="7539487" y="6165643"/>
            <a:ext cx="4559261" cy="369332"/>
          </a:xfrm>
          <a:prstGeom prst="rect">
            <a:avLst/>
          </a:prstGeom>
          <a:noFill/>
        </p:spPr>
        <p:txBody>
          <a:bodyPr wrap="none" rtlCol="0">
            <a:spAutoFit/>
          </a:bodyPr>
          <a:lstStyle/>
          <a:p>
            <a:r>
              <a:rPr lang="en-US" dirty="0"/>
              <a:t>WIFI Password- 12345123451234512345123451</a:t>
            </a:r>
          </a:p>
        </p:txBody>
      </p:sp>
    </p:spTree>
    <p:extLst>
      <p:ext uri="{BB962C8B-B14F-4D97-AF65-F5344CB8AC3E}">
        <p14:creationId xmlns:p14="http://schemas.microsoft.com/office/powerpoint/2010/main" val="3274463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CALEB's mission is to serve, inspire, and empower individuals and Families who are affected by cancer by letting  each survivor know that they are not fighting alone, that we are there with them from diagnosis and beyond.</a:t>
            </a:r>
          </a:p>
          <a:p>
            <a:r>
              <a:rPr lang="en-US" sz="2400" b="1" dirty="0"/>
              <a:t>Need:  </a:t>
            </a:r>
            <a:r>
              <a:rPr lang="en-US" sz="2400" dirty="0"/>
              <a:t>Volunteer contact process and website updates</a:t>
            </a:r>
          </a:p>
          <a:p>
            <a:endParaRPr lang="en-US" sz="2400" dirty="0"/>
          </a:p>
          <a:p>
            <a:r>
              <a:rPr lang="en-US" sz="2400" b="1" dirty="0"/>
              <a:t>Charity Representative: </a:t>
            </a:r>
            <a:r>
              <a:rPr lang="en-US" sz="2400" dirty="0"/>
              <a:t>Charlotte Washington</a:t>
            </a:r>
          </a:p>
          <a:p>
            <a:r>
              <a:rPr lang="en-US" sz="2400" b="1" dirty="0"/>
              <a:t>PM:</a:t>
            </a:r>
            <a:r>
              <a:rPr lang="en-US" sz="2400" dirty="0"/>
              <a:t>  Kasandra Bell</a:t>
            </a:r>
          </a:p>
          <a:p>
            <a:r>
              <a:rPr lang="en-US" sz="2400" b="1" dirty="0"/>
              <a:t>Designer:</a:t>
            </a:r>
            <a:endParaRPr lang="en-US" sz="2400" dirty="0"/>
          </a:p>
        </p:txBody>
      </p:sp>
      <p:sp>
        <p:nvSpPr>
          <p:cNvPr id="6" name="Rectangle 5"/>
          <p:cNvSpPr/>
          <p:nvPr/>
        </p:nvSpPr>
        <p:spPr>
          <a:xfrm>
            <a:off x="242632" y="4679729"/>
            <a:ext cx="2911053" cy="369332"/>
          </a:xfrm>
          <a:prstGeom prst="rect">
            <a:avLst/>
          </a:prstGeom>
        </p:spPr>
        <p:txBody>
          <a:bodyPr wrap="none">
            <a:spAutoFit/>
          </a:bodyPr>
          <a:lstStyle/>
          <a:p>
            <a:r>
              <a:rPr lang="en-US" dirty="0">
                <a:solidFill>
                  <a:schemeClr val="bg1"/>
                </a:solidFill>
              </a:rPr>
              <a:t>http://www.calebforyou.org/</a:t>
            </a:r>
          </a:p>
        </p:txBody>
      </p:sp>
      <p:pic>
        <p:nvPicPr>
          <p:cNvPr id="2" name="Picture 1"/>
          <p:cNvPicPr>
            <a:picLocks noChangeAspect="1"/>
          </p:cNvPicPr>
          <p:nvPr/>
        </p:nvPicPr>
        <p:blipFill>
          <a:blip r:embed="rId2"/>
          <a:stretch>
            <a:fillRect/>
          </a:stretch>
        </p:blipFill>
        <p:spPr>
          <a:xfrm>
            <a:off x="242632" y="2535632"/>
            <a:ext cx="3088497" cy="771160"/>
          </a:xfrm>
          <a:prstGeom prst="rect">
            <a:avLst/>
          </a:prstGeom>
        </p:spPr>
      </p:pic>
    </p:spTree>
    <p:extLst>
      <p:ext uri="{BB962C8B-B14F-4D97-AF65-F5344CB8AC3E}">
        <p14:creationId xmlns:p14="http://schemas.microsoft.com/office/powerpoint/2010/main" val="3046268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 Giving to the community youth and disabled</a:t>
            </a:r>
          </a:p>
          <a:p>
            <a:r>
              <a:rPr lang="en-US" sz="2400" b="1" dirty="0"/>
              <a:t>Need:  </a:t>
            </a:r>
            <a:r>
              <a:rPr lang="en-US" sz="2400" dirty="0"/>
              <a:t>Public Website Creation</a:t>
            </a:r>
          </a:p>
          <a:p>
            <a:pPr marL="0" indent="0">
              <a:buNone/>
            </a:pPr>
            <a:endParaRPr lang="en-US" sz="2400" dirty="0"/>
          </a:p>
          <a:p>
            <a:r>
              <a:rPr lang="en-US" sz="2400" b="1" dirty="0"/>
              <a:t>Charity Representative: </a:t>
            </a:r>
            <a:r>
              <a:rPr lang="en-US" sz="2400" dirty="0"/>
              <a:t>Ronethia Miller</a:t>
            </a:r>
          </a:p>
          <a:p>
            <a:r>
              <a:rPr lang="en-US" sz="2400" b="1" dirty="0"/>
              <a:t>PM:  </a:t>
            </a:r>
            <a:r>
              <a:rPr lang="en-US" sz="2400" dirty="0"/>
              <a:t>Courtney Ellice</a:t>
            </a:r>
            <a:endParaRPr lang="en-US" sz="2400" b="1" dirty="0"/>
          </a:p>
          <a:p>
            <a:r>
              <a:rPr lang="en-US" sz="2400" b="1" dirty="0"/>
              <a:t>Designer:</a:t>
            </a:r>
            <a:endParaRPr lang="en-US" sz="2400" dirty="0"/>
          </a:p>
        </p:txBody>
      </p:sp>
      <p:sp>
        <p:nvSpPr>
          <p:cNvPr id="7" name="Title 3"/>
          <p:cNvSpPr>
            <a:spLocks noGrp="1"/>
          </p:cNvSpPr>
          <p:nvPr>
            <p:ph type="title"/>
          </p:nvPr>
        </p:nvSpPr>
        <p:spPr>
          <a:xfrm>
            <a:off x="252919" y="1123837"/>
            <a:ext cx="2947482" cy="4601183"/>
          </a:xfrm>
        </p:spPr>
        <p:txBody>
          <a:bodyPr/>
          <a:lstStyle/>
          <a:p>
            <a:r>
              <a:rPr lang="en-US" dirty="0"/>
              <a:t>Community of Helping Hands</a:t>
            </a:r>
          </a:p>
        </p:txBody>
      </p:sp>
    </p:spTree>
    <p:extLst>
      <p:ext uri="{BB962C8B-B14F-4D97-AF65-F5344CB8AC3E}">
        <p14:creationId xmlns:p14="http://schemas.microsoft.com/office/powerpoint/2010/main" val="1873088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Dallas Police Youth Foundation</a:t>
            </a:r>
          </a:p>
        </p:txBody>
      </p:sp>
      <p:sp>
        <p:nvSpPr>
          <p:cNvPr id="9" name="Content Placeholder 8"/>
          <p:cNvSpPr>
            <a:spLocks noGrp="1"/>
          </p:cNvSpPr>
          <p:nvPr>
            <p:ph idx="1"/>
          </p:nvPr>
        </p:nvSpPr>
        <p:spPr/>
        <p:txBody>
          <a:bodyPr>
            <a:normAutofit/>
          </a:bodyPr>
          <a:lstStyle/>
          <a:p>
            <a:r>
              <a:rPr lang="en-US" sz="2400" b="1" dirty="0"/>
              <a:t>Mission: </a:t>
            </a:r>
            <a:r>
              <a:rPr lang="en-US" sz="2400" dirty="0"/>
              <a:t>To support the youth outreach efforts of the Dallas Police Department as they engage and mentor our kids to become future community leaders. </a:t>
            </a:r>
          </a:p>
          <a:p>
            <a:r>
              <a:rPr lang="en-US" sz="2400" b="1" dirty="0"/>
              <a:t>Need:  </a:t>
            </a:r>
            <a:r>
              <a:rPr lang="en-US" sz="2400" dirty="0"/>
              <a:t>Program Tracking Database</a:t>
            </a:r>
          </a:p>
          <a:p>
            <a:endParaRPr lang="en-US" sz="2400" dirty="0"/>
          </a:p>
          <a:p>
            <a:r>
              <a:rPr lang="en-US" sz="2400" b="1" dirty="0"/>
              <a:t>Charity Representative:</a:t>
            </a:r>
            <a:r>
              <a:rPr lang="en-US" sz="2400" dirty="0"/>
              <a:t>  Crista Walker</a:t>
            </a:r>
          </a:p>
          <a:p>
            <a:r>
              <a:rPr lang="en-US" sz="2400" b="1" dirty="0"/>
              <a:t>PM</a:t>
            </a:r>
            <a:r>
              <a:rPr lang="en-US" sz="2400" dirty="0"/>
              <a:t>:  Mohan </a:t>
            </a:r>
            <a:r>
              <a:rPr lang="en-US" sz="2400" dirty="0" err="1"/>
              <a:t>Tammana</a:t>
            </a:r>
            <a:endParaRPr lang="en-US" sz="2400" dirty="0"/>
          </a:p>
          <a:p>
            <a:r>
              <a:rPr lang="en-US" sz="2400" b="1" dirty="0"/>
              <a:t>Designer:</a:t>
            </a:r>
          </a:p>
        </p:txBody>
      </p:sp>
      <p:sp>
        <p:nvSpPr>
          <p:cNvPr id="5" name="Rectangle 4"/>
          <p:cNvSpPr/>
          <p:nvPr/>
        </p:nvSpPr>
        <p:spPr>
          <a:xfrm>
            <a:off x="0" y="4835579"/>
            <a:ext cx="4078705" cy="307777"/>
          </a:xfrm>
          <a:prstGeom prst="rect">
            <a:avLst/>
          </a:prstGeom>
        </p:spPr>
        <p:txBody>
          <a:bodyPr wrap="square">
            <a:spAutoFit/>
          </a:bodyPr>
          <a:lstStyle/>
          <a:p>
            <a:r>
              <a:rPr lang="en-US" sz="1400" dirty="0">
                <a:solidFill>
                  <a:schemeClr val="bg1"/>
                </a:solidFill>
              </a:rPr>
              <a:t>http://www.dallaspoliceyouthfoundation.com/</a:t>
            </a:r>
          </a:p>
        </p:txBody>
      </p:sp>
      <p:pic>
        <p:nvPicPr>
          <p:cNvPr id="3076" name="Picture 4" descr="DPYF-LogoBadgeHomePageKi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3025"/>
            <a:ext cx="2057861" cy="141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988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 To help young men develop integrity, responsibility and leadership, by introducing, or re-introducing, them to proven character traits and allowing them to nurture, polish and fine tune these traits in a collaborative peer atmosphere.</a:t>
            </a:r>
          </a:p>
          <a:p>
            <a:r>
              <a:rPr lang="en-US" sz="2400" b="1" dirty="0"/>
              <a:t>Need:  </a:t>
            </a:r>
            <a:r>
              <a:rPr lang="en-US" sz="2400" dirty="0"/>
              <a:t>Public Website Creation</a:t>
            </a:r>
          </a:p>
          <a:p>
            <a:pPr marL="0" indent="0">
              <a:buNone/>
            </a:pPr>
            <a:endParaRPr lang="en-US" sz="2400" dirty="0"/>
          </a:p>
          <a:p>
            <a:r>
              <a:rPr lang="en-US" sz="2400" b="1" dirty="0"/>
              <a:t>Charity Representative:  </a:t>
            </a:r>
            <a:r>
              <a:rPr lang="en-US" sz="2400" dirty="0"/>
              <a:t>Alexis Pratt</a:t>
            </a:r>
          </a:p>
          <a:p>
            <a:r>
              <a:rPr lang="en-US" sz="2400" b="1" dirty="0"/>
              <a:t>PM/Designer:  </a:t>
            </a:r>
            <a:r>
              <a:rPr lang="en-US" sz="2400" dirty="0"/>
              <a:t>Heather </a:t>
            </a:r>
            <a:r>
              <a:rPr lang="en-US" sz="2400" dirty="0" err="1"/>
              <a:t>Zacny</a:t>
            </a:r>
            <a:endParaRPr lang="en-US" sz="2400" dirty="0"/>
          </a:p>
        </p:txBody>
      </p:sp>
      <p:sp>
        <p:nvSpPr>
          <p:cNvPr id="7" name="Title 3"/>
          <p:cNvSpPr>
            <a:spLocks noGrp="1"/>
          </p:cNvSpPr>
          <p:nvPr>
            <p:ph type="title"/>
          </p:nvPr>
        </p:nvSpPr>
        <p:spPr>
          <a:xfrm>
            <a:off x="252919" y="1123837"/>
            <a:ext cx="2947482" cy="4601183"/>
          </a:xfrm>
        </p:spPr>
        <p:txBody>
          <a:bodyPr/>
          <a:lstStyle/>
          <a:p>
            <a:r>
              <a:rPr lang="en-US" dirty="0"/>
              <a:t>Develop University</a:t>
            </a:r>
          </a:p>
        </p:txBody>
      </p:sp>
    </p:spTree>
    <p:extLst>
      <p:ext uri="{BB962C8B-B14F-4D97-AF65-F5344CB8AC3E}">
        <p14:creationId xmlns:p14="http://schemas.microsoft.com/office/powerpoint/2010/main" val="3294441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b="1" i="1" dirty="0"/>
              <a:t> </a:t>
            </a:r>
            <a:r>
              <a:rPr lang="en-US" sz="2400" dirty="0"/>
              <a:t>To make the world a better place right now and for generations to come by providing a “hand up” to responsible, gifted, hardworking individuals in need of temporary assistance who have the values, commitment, and power to create opportunity for themselves and others.</a:t>
            </a:r>
          </a:p>
          <a:p>
            <a:r>
              <a:rPr lang="en-US" sz="2400" b="1" dirty="0"/>
              <a:t>Need:  </a:t>
            </a:r>
            <a:r>
              <a:rPr lang="en-US" sz="2400" dirty="0"/>
              <a:t>Electronic mentor application and tracking process</a:t>
            </a:r>
          </a:p>
          <a:p>
            <a:pPr marL="0" indent="0">
              <a:buNone/>
            </a:pPr>
            <a:endParaRPr lang="en-US" sz="2400" dirty="0"/>
          </a:p>
          <a:p>
            <a:r>
              <a:rPr lang="en-US" sz="2400" b="1" dirty="0"/>
              <a:t>Charity Representative:  </a:t>
            </a:r>
            <a:r>
              <a:rPr lang="en-US" sz="2400" dirty="0"/>
              <a:t>Jessica Koss</a:t>
            </a:r>
          </a:p>
          <a:p>
            <a:r>
              <a:rPr lang="en-US" sz="2400" b="1" dirty="0"/>
              <a:t>PM: </a:t>
            </a:r>
            <a:r>
              <a:rPr lang="en-US" sz="2400" dirty="0"/>
              <a:t>Bonni Crisfulli</a:t>
            </a:r>
            <a:endParaRPr lang="en-US" sz="2400" b="1" dirty="0"/>
          </a:p>
          <a:p>
            <a:r>
              <a:rPr lang="en-US" sz="2400" b="1" dirty="0"/>
              <a:t>Designer:  </a:t>
            </a:r>
            <a:endParaRPr lang="en-US" sz="2400" dirty="0"/>
          </a:p>
        </p:txBody>
      </p:sp>
      <p:pic>
        <p:nvPicPr>
          <p:cNvPr id="3" name="Picture 2"/>
          <p:cNvPicPr>
            <a:picLocks noChangeAspect="1"/>
          </p:cNvPicPr>
          <p:nvPr/>
        </p:nvPicPr>
        <p:blipFill>
          <a:blip r:embed="rId2"/>
          <a:stretch>
            <a:fillRect/>
          </a:stretch>
        </p:blipFill>
        <p:spPr>
          <a:xfrm>
            <a:off x="276045" y="2222085"/>
            <a:ext cx="2848424" cy="1085606"/>
          </a:xfrm>
          <a:prstGeom prst="rect">
            <a:avLst/>
          </a:prstGeom>
        </p:spPr>
      </p:pic>
      <p:sp>
        <p:nvSpPr>
          <p:cNvPr id="6" name="Rectangle 5"/>
          <p:cNvSpPr/>
          <p:nvPr/>
        </p:nvSpPr>
        <p:spPr>
          <a:xfrm>
            <a:off x="50741" y="4606504"/>
            <a:ext cx="3446128" cy="338554"/>
          </a:xfrm>
          <a:prstGeom prst="rect">
            <a:avLst/>
          </a:prstGeom>
        </p:spPr>
        <p:txBody>
          <a:bodyPr wrap="square">
            <a:spAutoFit/>
          </a:bodyPr>
          <a:lstStyle/>
          <a:p>
            <a:r>
              <a:rPr lang="en-US" sz="1600" dirty="0">
                <a:solidFill>
                  <a:schemeClr val="bg1"/>
                </a:solidFill>
              </a:rPr>
              <a:t>http://www.foundationforchoice.org/</a:t>
            </a:r>
          </a:p>
        </p:txBody>
      </p:sp>
    </p:spTree>
    <p:extLst>
      <p:ext uri="{BB962C8B-B14F-4D97-AF65-F5344CB8AC3E}">
        <p14:creationId xmlns:p14="http://schemas.microsoft.com/office/powerpoint/2010/main" val="1887749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a:t>
            </a:r>
            <a:r>
              <a:rPr lang="en-US" sz="2400" dirty="0"/>
              <a:t> To create mentoring connections between high school students and at-risk elementary school students.  The vision is to expand the ministry beyond the local community – making it possible for Just One Starfish mentoring to develop in other communities.</a:t>
            </a:r>
          </a:p>
          <a:p>
            <a:r>
              <a:rPr lang="en-US" sz="2400" b="1" dirty="0"/>
              <a:t>Need:  </a:t>
            </a:r>
            <a:r>
              <a:rPr lang="en-US" sz="2400" dirty="0"/>
              <a:t>Mentor application updates</a:t>
            </a:r>
          </a:p>
          <a:p>
            <a:pPr marL="0" indent="0">
              <a:buNone/>
            </a:pPr>
            <a:endParaRPr lang="en-US" sz="2400" dirty="0"/>
          </a:p>
          <a:p>
            <a:r>
              <a:rPr lang="en-US" sz="2400" b="1" dirty="0"/>
              <a:t>Charity Representative:</a:t>
            </a:r>
            <a:r>
              <a:rPr lang="en-US" sz="2400" dirty="0"/>
              <a:t> Erin Jackson</a:t>
            </a:r>
          </a:p>
          <a:p>
            <a:r>
              <a:rPr lang="en-US" sz="2400" b="1" dirty="0"/>
              <a:t>PM:</a:t>
            </a:r>
            <a:r>
              <a:rPr lang="en-US" sz="2400" dirty="0"/>
              <a:t>  Dennis Jackson</a:t>
            </a:r>
          </a:p>
          <a:p>
            <a:r>
              <a:rPr lang="en-US" sz="2400" b="1" dirty="0"/>
              <a:t>Designer</a:t>
            </a:r>
            <a:r>
              <a:rPr lang="en-US" sz="2400" dirty="0"/>
              <a:t>:</a:t>
            </a:r>
          </a:p>
        </p:txBody>
      </p:sp>
      <p:sp>
        <p:nvSpPr>
          <p:cNvPr id="2" name="Rectangle 1"/>
          <p:cNvSpPr/>
          <p:nvPr/>
        </p:nvSpPr>
        <p:spPr>
          <a:xfrm>
            <a:off x="252919" y="4169366"/>
            <a:ext cx="2579552" cy="369332"/>
          </a:xfrm>
          <a:prstGeom prst="rect">
            <a:avLst/>
          </a:prstGeom>
        </p:spPr>
        <p:txBody>
          <a:bodyPr wrap="none">
            <a:spAutoFit/>
          </a:bodyPr>
          <a:lstStyle/>
          <a:p>
            <a:r>
              <a:rPr lang="en-US" dirty="0">
                <a:solidFill>
                  <a:schemeClr val="bg1"/>
                </a:solidFill>
              </a:rPr>
              <a:t>http://justonestarfish.org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919" y="2862453"/>
            <a:ext cx="2857500" cy="1123950"/>
          </a:xfrm>
          <a:prstGeom prst="rect">
            <a:avLst/>
          </a:prstGeom>
        </p:spPr>
      </p:pic>
    </p:spTree>
    <p:extLst>
      <p:ext uri="{BB962C8B-B14F-4D97-AF65-F5344CB8AC3E}">
        <p14:creationId xmlns:p14="http://schemas.microsoft.com/office/powerpoint/2010/main" val="885812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5992" y="1772627"/>
            <a:ext cx="1615017" cy="2349788"/>
          </a:xfrm>
          <a:prstGeom prst="rect">
            <a:avLst/>
          </a:prstGeom>
        </p:spPr>
      </p:pic>
      <p:sp>
        <p:nvSpPr>
          <p:cNvPr id="9" name="Content Placeholder 8"/>
          <p:cNvSpPr>
            <a:spLocks noGrp="1"/>
          </p:cNvSpPr>
          <p:nvPr>
            <p:ph idx="1"/>
          </p:nvPr>
        </p:nvSpPr>
        <p:spPr/>
        <p:txBody>
          <a:bodyPr>
            <a:normAutofit/>
          </a:bodyPr>
          <a:lstStyle/>
          <a:p>
            <a:r>
              <a:rPr lang="en-US" sz="2400" b="1" dirty="0"/>
              <a:t>Mission: </a:t>
            </a:r>
            <a:r>
              <a:rPr lang="en-US" sz="2400" dirty="0"/>
              <a:t> LHT is a nonprofit legal service, that provides free legal assistance to individuals who are terminally ill or living with HIV disease with health related legal issues.</a:t>
            </a:r>
          </a:p>
          <a:p>
            <a:r>
              <a:rPr lang="en-US" sz="2400" b="1" dirty="0"/>
              <a:t>Need:  </a:t>
            </a:r>
            <a:r>
              <a:rPr lang="en-US" sz="2400" dirty="0"/>
              <a:t>Electronic Intake Form</a:t>
            </a:r>
          </a:p>
          <a:p>
            <a:endParaRPr lang="en-US" sz="2400" dirty="0"/>
          </a:p>
          <a:p>
            <a:r>
              <a:rPr lang="en-US" sz="2400" b="1" dirty="0"/>
              <a:t>Charity Representative:  </a:t>
            </a:r>
            <a:r>
              <a:rPr lang="en-US" sz="2400" dirty="0"/>
              <a:t>Pete Flores</a:t>
            </a:r>
          </a:p>
          <a:p>
            <a:r>
              <a:rPr lang="en-US" sz="2400" b="1" dirty="0"/>
              <a:t>PM: </a:t>
            </a:r>
            <a:r>
              <a:rPr lang="en-US" sz="2400" dirty="0"/>
              <a:t>Sheena </a:t>
            </a:r>
            <a:r>
              <a:rPr lang="en-US" sz="2400" dirty="0" err="1"/>
              <a:t>Pabari</a:t>
            </a:r>
            <a:endParaRPr lang="en-US" sz="2400" b="1" dirty="0"/>
          </a:p>
          <a:p>
            <a:r>
              <a:rPr lang="en-US" sz="2400" b="1" dirty="0"/>
              <a:t>Designer</a:t>
            </a:r>
            <a:r>
              <a:rPr lang="en-US" sz="2400" dirty="0"/>
              <a:t>:  </a:t>
            </a:r>
          </a:p>
        </p:txBody>
      </p:sp>
      <p:sp>
        <p:nvSpPr>
          <p:cNvPr id="5" name="Rectangle 4"/>
          <p:cNvSpPr/>
          <p:nvPr/>
        </p:nvSpPr>
        <p:spPr>
          <a:xfrm>
            <a:off x="365992" y="4616802"/>
            <a:ext cx="2350323" cy="369332"/>
          </a:xfrm>
          <a:prstGeom prst="rect">
            <a:avLst/>
          </a:prstGeom>
        </p:spPr>
        <p:txBody>
          <a:bodyPr wrap="none">
            <a:spAutoFit/>
          </a:bodyPr>
          <a:lstStyle/>
          <a:p>
            <a:r>
              <a:rPr lang="en-US" dirty="0">
                <a:solidFill>
                  <a:schemeClr val="bg1"/>
                </a:solidFill>
              </a:rPr>
              <a:t>http://legalhospice.org</a:t>
            </a:r>
          </a:p>
        </p:txBody>
      </p:sp>
    </p:spTree>
    <p:extLst>
      <p:ext uri="{BB962C8B-B14F-4D97-AF65-F5344CB8AC3E}">
        <p14:creationId xmlns:p14="http://schemas.microsoft.com/office/powerpoint/2010/main" val="1726670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err="1"/>
              <a:t>Lovepacs</a:t>
            </a:r>
            <a:r>
              <a:rPr lang="en-US" sz="2400" dirty="0"/>
              <a:t> exists to be an expression of God's love by engaging our communities to serve children in need</a:t>
            </a:r>
          </a:p>
          <a:p>
            <a:r>
              <a:rPr lang="en-US" sz="2400" b="1" dirty="0"/>
              <a:t>Need:  </a:t>
            </a:r>
            <a:r>
              <a:rPr lang="en-US" sz="2400" dirty="0"/>
              <a:t>Online volunteer liability waiver form</a:t>
            </a:r>
          </a:p>
          <a:p>
            <a:endParaRPr lang="en-US" sz="2400" dirty="0"/>
          </a:p>
          <a:p>
            <a:r>
              <a:rPr lang="en-US" sz="2400" b="1" dirty="0"/>
              <a:t>Charity Representative: </a:t>
            </a:r>
            <a:r>
              <a:rPr lang="en-US" sz="2400" dirty="0"/>
              <a:t>Ryan Hobbs</a:t>
            </a:r>
          </a:p>
          <a:p>
            <a:r>
              <a:rPr lang="en-US" sz="2400" b="1" dirty="0"/>
              <a:t>PM:</a:t>
            </a:r>
          </a:p>
          <a:p>
            <a:r>
              <a:rPr lang="en-US" sz="2400" b="1" dirty="0"/>
              <a:t>Designer</a:t>
            </a:r>
            <a:r>
              <a:rPr lang="en-US" sz="2400" dirty="0"/>
              <a:t>:</a:t>
            </a:r>
          </a:p>
        </p:txBody>
      </p:sp>
      <p:sp>
        <p:nvSpPr>
          <p:cNvPr id="2" name="Rectangle 1"/>
          <p:cNvSpPr/>
          <p:nvPr/>
        </p:nvSpPr>
        <p:spPr>
          <a:xfrm>
            <a:off x="252919" y="4605301"/>
            <a:ext cx="2055371" cy="369332"/>
          </a:xfrm>
          <a:prstGeom prst="rect">
            <a:avLst/>
          </a:prstGeom>
        </p:spPr>
        <p:txBody>
          <a:bodyPr wrap="none">
            <a:spAutoFit/>
          </a:bodyPr>
          <a:lstStyle/>
          <a:p>
            <a:r>
              <a:rPr lang="en-US" dirty="0">
                <a:solidFill>
                  <a:schemeClr val="bg1"/>
                </a:solidFill>
              </a:rPr>
              <a:t>http://lovepacs.org/</a:t>
            </a:r>
          </a:p>
        </p:txBody>
      </p:sp>
      <p:pic>
        <p:nvPicPr>
          <p:cNvPr id="7170" name="Picture 2" descr="http://lovepacs.org/images/stori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402" y="2799097"/>
            <a:ext cx="2209800" cy="60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316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3869267" y="864108"/>
            <a:ext cx="7536669" cy="5120640"/>
          </a:xfrm>
        </p:spPr>
        <p:txBody>
          <a:bodyPr>
            <a:normAutofit/>
          </a:bodyPr>
          <a:lstStyle/>
          <a:p>
            <a:r>
              <a:rPr lang="en-US" sz="2400" b="1" dirty="0"/>
              <a:t>Mission: </a:t>
            </a:r>
            <a:r>
              <a:rPr lang="en-US" sz="2400" dirty="0"/>
              <a:t>To raise and donate money to help fund cancer research, education, awareness, and patient support for the cancers that affect children, adolescents and young adults and their families.</a:t>
            </a:r>
          </a:p>
          <a:p>
            <a:r>
              <a:rPr lang="en-US" sz="2400" b="1" dirty="0"/>
              <a:t>Need:  </a:t>
            </a:r>
            <a:r>
              <a:rPr lang="en-US" sz="2400" dirty="0"/>
              <a:t>Current events page and event registration easy setup</a:t>
            </a:r>
          </a:p>
          <a:p>
            <a:endParaRPr lang="en-US" sz="2400" dirty="0"/>
          </a:p>
          <a:p>
            <a:r>
              <a:rPr lang="en-US" sz="2400" b="1" dirty="0"/>
              <a:t>Charity Representative:  </a:t>
            </a:r>
            <a:r>
              <a:rPr lang="en-US" sz="2400" dirty="0"/>
              <a:t>Sharon White</a:t>
            </a:r>
          </a:p>
          <a:p>
            <a:r>
              <a:rPr lang="en-US" sz="2400" b="1" dirty="0"/>
              <a:t>PM:  </a:t>
            </a:r>
            <a:r>
              <a:rPr lang="en-US" sz="2400" dirty="0"/>
              <a:t>Jeremy Stewart</a:t>
            </a:r>
            <a:endParaRPr lang="en-US" sz="2400" b="1" dirty="0"/>
          </a:p>
          <a:p>
            <a:r>
              <a:rPr lang="en-US" sz="2400" b="1" dirty="0"/>
              <a:t>Designer: </a:t>
            </a:r>
            <a:endParaRPr lang="en-US" sz="2400" dirty="0"/>
          </a:p>
        </p:txBody>
      </p:sp>
      <p:sp>
        <p:nvSpPr>
          <p:cNvPr id="2" name="Rectangle 1"/>
          <p:cNvSpPr/>
          <p:nvPr/>
        </p:nvSpPr>
        <p:spPr>
          <a:xfrm>
            <a:off x="-63383" y="4685814"/>
            <a:ext cx="3605474" cy="369332"/>
          </a:xfrm>
          <a:prstGeom prst="rect">
            <a:avLst/>
          </a:prstGeom>
        </p:spPr>
        <p:txBody>
          <a:bodyPr wrap="none">
            <a:spAutoFit/>
          </a:bodyPr>
          <a:lstStyle/>
          <a:p>
            <a:r>
              <a:rPr lang="en-US" dirty="0">
                <a:solidFill>
                  <a:schemeClr val="bg1"/>
                </a:solidFill>
              </a:rPr>
              <a:t>http://Micaelasarmyfoundation.org/</a:t>
            </a:r>
          </a:p>
        </p:txBody>
      </p:sp>
      <p:pic>
        <p:nvPicPr>
          <p:cNvPr id="4" name="Picture 3"/>
          <p:cNvPicPr>
            <a:picLocks noChangeAspect="1"/>
          </p:cNvPicPr>
          <p:nvPr/>
        </p:nvPicPr>
        <p:blipFill>
          <a:blip r:embed="rId2"/>
          <a:stretch>
            <a:fillRect/>
          </a:stretch>
        </p:blipFill>
        <p:spPr>
          <a:xfrm>
            <a:off x="252919" y="2018028"/>
            <a:ext cx="2686948" cy="1406400"/>
          </a:xfrm>
          <a:prstGeom prst="rect">
            <a:avLst/>
          </a:prstGeom>
        </p:spPr>
      </p:pic>
    </p:spTree>
    <p:extLst>
      <p:ext uri="{BB962C8B-B14F-4D97-AF65-F5344CB8AC3E}">
        <p14:creationId xmlns:p14="http://schemas.microsoft.com/office/powerpoint/2010/main" val="209589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Sea Turtle Conservancy</a:t>
            </a:r>
          </a:p>
        </p:txBody>
      </p:sp>
      <p:sp>
        <p:nvSpPr>
          <p:cNvPr id="9" name="Content Placeholder 8"/>
          <p:cNvSpPr>
            <a:spLocks noGrp="1"/>
          </p:cNvSpPr>
          <p:nvPr>
            <p:ph idx="1"/>
          </p:nvPr>
        </p:nvSpPr>
        <p:spPr/>
        <p:txBody>
          <a:bodyPr>
            <a:normAutofit/>
          </a:bodyPr>
          <a:lstStyle/>
          <a:p>
            <a:r>
              <a:rPr lang="en-US" sz="2400" b="1" dirty="0"/>
              <a:t>Mission: </a:t>
            </a:r>
            <a:r>
              <a:rPr lang="en-US" sz="2400" dirty="0"/>
              <a:t>To ensure the survival of sea turtles within the Caribbean, Atlantic and Pacific through research, education, training, advocacy and protection of the natural habitats upon which they depend.</a:t>
            </a:r>
          </a:p>
          <a:p>
            <a:r>
              <a:rPr lang="en-US" sz="2400" b="1" dirty="0"/>
              <a:t>Need:  </a:t>
            </a:r>
            <a:r>
              <a:rPr lang="en-US" sz="2400" dirty="0"/>
              <a:t>Website Content Updates</a:t>
            </a:r>
          </a:p>
          <a:p>
            <a:endParaRPr lang="en-US" sz="2400" dirty="0"/>
          </a:p>
          <a:p>
            <a:r>
              <a:rPr lang="en-US" sz="2400" b="1" dirty="0"/>
              <a:t>Charity Representative: </a:t>
            </a:r>
            <a:r>
              <a:rPr lang="en-US" sz="2400" dirty="0"/>
              <a:t>Dan Evans</a:t>
            </a:r>
          </a:p>
          <a:p>
            <a:r>
              <a:rPr lang="en-US" sz="2400" b="1" dirty="0"/>
              <a:t>PM:</a:t>
            </a:r>
            <a:r>
              <a:rPr lang="en-US" sz="2400" dirty="0"/>
              <a:t>  Chris Rajczi</a:t>
            </a:r>
          </a:p>
          <a:p>
            <a:r>
              <a:rPr lang="en-US" sz="2400" b="1" dirty="0"/>
              <a:t>Designer</a:t>
            </a:r>
            <a:r>
              <a:rPr lang="en-US" sz="2400" dirty="0"/>
              <a:t>:  </a:t>
            </a:r>
          </a:p>
        </p:txBody>
      </p:sp>
      <p:sp>
        <p:nvSpPr>
          <p:cNvPr id="2" name="Rectangle 1"/>
          <p:cNvSpPr/>
          <p:nvPr/>
        </p:nvSpPr>
        <p:spPr>
          <a:xfrm>
            <a:off x="141706" y="4605301"/>
            <a:ext cx="3185167" cy="369332"/>
          </a:xfrm>
          <a:prstGeom prst="rect">
            <a:avLst/>
          </a:prstGeom>
        </p:spPr>
        <p:txBody>
          <a:bodyPr wrap="none">
            <a:spAutoFit/>
          </a:bodyPr>
          <a:lstStyle/>
          <a:p>
            <a:r>
              <a:rPr lang="en-US" dirty="0">
                <a:solidFill>
                  <a:schemeClr val="bg1"/>
                </a:solidFill>
              </a:rPr>
              <a:t>http://www.conserveturtles.org</a:t>
            </a:r>
          </a:p>
        </p:txBody>
      </p:sp>
    </p:spTree>
    <p:extLst>
      <p:ext uri="{BB962C8B-B14F-4D97-AF65-F5344CB8AC3E}">
        <p14:creationId xmlns:p14="http://schemas.microsoft.com/office/powerpoint/2010/main" val="2228707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sz="2800" dirty="0"/>
              <a:t>Welcome</a:t>
            </a:r>
          </a:p>
          <a:p>
            <a:r>
              <a:rPr lang="en-US" sz="2800" dirty="0" err="1"/>
              <a:t>GiveCamp</a:t>
            </a:r>
            <a:r>
              <a:rPr lang="en-US" sz="2800" dirty="0"/>
              <a:t> Opening</a:t>
            </a:r>
          </a:p>
          <a:p>
            <a:r>
              <a:rPr lang="en-US" sz="2800" dirty="0"/>
              <a:t>Charity Overviews</a:t>
            </a:r>
          </a:p>
          <a:p>
            <a:r>
              <a:rPr lang="en-US" sz="2800" dirty="0"/>
              <a:t>PM Handbook  &amp; Role Overview</a:t>
            </a:r>
          </a:p>
          <a:p>
            <a:r>
              <a:rPr lang="en-US" sz="2800" dirty="0"/>
              <a:t>Dev Handbook &amp; Role Overview</a:t>
            </a:r>
          </a:p>
          <a:p>
            <a:r>
              <a:rPr lang="en-US" sz="2800" dirty="0"/>
              <a:t>WordPress Walkthrough</a:t>
            </a:r>
          </a:p>
          <a:p>
            <a:r>
              <a:rPr lang="en-US" sz="2800" dirty="0"/>
              <a:t>Key Dates, Next Steps and Q&amp;A</a:t>
            </a:r>
          </a:p>
        </p:txBody>
      </p:sp>
    </p:spTree>
    <p:extLst>
      <p:ext uri="{BB962C8B-B14F-4D97-AF65-F5344CB8AC3E}">
        <p14:creationId xmlns:p14="http://schemas.microsoft.com/office/powerpoint/2010/main" val="2094254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To transform and empower the undeserved start-up and business community through economic empowerment of Women &amp; Minority owned Enterprises and Historically Underutilized Businesses in the North Texas area by providing coaching, mentoring, start-up resources, work space and information about access to capital.</a:t>
            </a:r>
          </a:p>
          <a:p>
            <a:r>
              <a:rPr lang="en-US" sz="2400" b="1" dirty="0"/>
              <a:t>Need:</a:t>
            </a:r>
            <a:r>
              <a:rPr lang="en-US" sz="2400" dirty="0"/>
              <a:t>  Public Website Creation</a:t>
            </a:r>
          </a:p>
          <a:p>
            <a:endParaRPr lang="en-US" sz="2400" dirty="0"/>
          </a:p>
          <a:p>
            <a:r>
              <a:rPr lang="en-US" sz="2400" b="1" dirty="0"/>
              <a:t>Charity Representative: </a:t>
            </a:r>
            <a:r>
              <a:rPr lang="en-US" sz="2400" dirty="0"/>
              <a:t>Scottie Smith II</a:t>
            </a:r>
          </a:p>
          <a:p>
            <a:r>
              <a:rPr lang="en-US" sz="2400" b="1" dirty="0"/>
              <a:t>PM:  </a:t>
            </a:r>
            <a:r>
              <a:rPr lang="en-US" sz="2400" dirty="0"/>
              <a:t>Dianne Beattie</a:t>
            </a:r>
            <a:endParaRPr lang="en-US" sz="2400" b="1" dirty="0"/>
          </a:p>
          <a:p>
            <a:r>
              <a:rPr lang="en-US" sz="2400" b="1" dirty="0"/>
              <a:t>Designer: </a:t>
            </a:r>
            <a:endParaRPr lang="en-US" sz="2400" dirty="0"/>
          </a:p>
        </p:txBody>
      </p:sp>
      <p:sp>
        <p:nvSpPr>
          <p:cNvPr id="3" name="AutoShape 4" descr="Image result for writers garret logo"/>
          <p:cNvSpPr>
            <a:spLocks noChangeAspect="1" noChangeArrowheads="1"/>
          </p:cNvSpPr>
          <p:nvPr/>
        </p:nvSpPr>
        <p:spPr bwMode="auto">
          <a:xfrm>
            <a:off x="155575" y="-144463"/>
            <a:ext cx="3249362" cy="32493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itle 3"/>
          <p:cNvSpPr>
            <a:spLocks noGrp="1"/>
          </p:cNvSpPr>
          <p:nvPr>
            <p:ph type="title"/>
          </p:nvPr>
        </p:nvSpPr>
        <p:spPr>
          <a:xfrm>
            <a:off x="252919" y="1123837"/>
            <a:ext cx="2947482" cy="4601183"/>
          </a:xfrm>
        </p:spPr>
        <p:txBody>
          <a:bodyPr/>
          <a:lstStyle/>
          <a:p>
            <a:r>
              <a:rPr lang="en-US" dirty="0"/>
              <a:t>The HUB Space</a:t>
            </a:r>
          </a:p>
        </p:txBody>
      </p:sp>
    </p:spTree>
    <p:extLst>
      <p:ext uri="{BB962C8B-B14F-4D97-AF65-F5344CB8AC3E}">
        <p14:creationId xmlns:p14="http://schemas.microsoft.com/office/powerpoint/2010/main" val="500344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a:t>
            </a:r>
            <a:r>
              <a:rPr lang="en-US" dirty="0" err="1"/>
              <a:t>Bootcamp</a:t>
            </a:r>
            <a:endParaRPr lang="en-US" dirty="0"/>
          </a:p>
        </p:txBody>
      </p:sp>
    </p:spTree>
    <p:extLst>
      <p:ext uri="{BB962C8B-B14F-4D97-AF65-F5344CB8AC3E}">
        <p14:creationId xmlns:p14="http://schemas.microsoft.com/office/powerpoint/2010/main" val="1339527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Handbook Overview</a:t>
            </a:r>
          </a:p>
        </p:txBody>
      </p:sp>
      <p:sp>
        <p:nvSpPr>
          <p:cNvPr id="3" name="Content Placeholder 2"/>
          <p:cNvSpPr>
            <a:spLocks noGrp="1"/>
          </p:cNvSpPr>
          <p:nvPr>
            <p:ph idx="1"/>
          </p:nvPr>
        </p:nvSpPr>
        <p:spPr/>
        <p:txBody>
          <a:bodyPr>
            <a:normAutofit/>
          </a:bodyPr>
          <a:lstStyle/>
          <a:p>
            <a:r>
              <a:rPr lang="en-US" sz="2800" dirty="0"/>
              <a:t>General Info</a:t>
            </a:r>
          </a:p>
          <a:p>
            <a:r>
              <a:rPr lang="en-US" sz="2800" dirty="0"/>
              <a:t>Key Dates</a:t>
            </a:r>
          </a:p>
          <a:p>
            <a:r>
              <a:rPr lang="en-US" sz="2800" dirty="0"/>
              <a:t>Suggested Timelines</a:t>
            </a:r>
          </a:p>
          <a:p>
            <a:r>
              <a:rPr lang="en-US" sz="2800" dirty="0"/>
              <a:t>Getting Ready</a:t>
            </a:r>
          </a:p>
          <a:p>
            <a:r>
              <a:rPr lang="en-US" sz="2800" dirty="0"/>
              <a:t>Working with the Charities</a:t>
            </a:r>
          </a:p>
          <a:p>
            <a:r>
              <a:rPr lang="en-US" sz="2800" dirty="0"/>
              <a:t>Teamwork</a:t>
            </a:r>
          </a:p>
          <a:p>
            <a:endParaRPr lang="en-US" sz="2800" dirty="0"/>
          </a:p>
        </p:txBody>
      </p:sp>
    </p:spTree>
    <p:extLst>
      <p:ext uri="{BB962C8B-B14F-4D97-AF65-F5344CB8AC3E}">
        <p14:creationId xmlns:p14="http://schemas.microsoft.com/office/powerpoint/2010/main" val="644724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Role</a:t>
            </a:r>
          </a:p>
        </p:txBody>
      </p:sp>
      <p:sp>
        <p:nvSpPr>
          <p:cNvPr id="3" name="Content Placeholder 2"/>
          <p:cNvSpPr>
            <a:spLocks noGrp="1"/>
          </p:cNvSpPr>
          <p:nvPr>
            <p:ph idx="1"/>
          </p:nvPr>
        </p:nvSpPr>
        <p:spPr/>
        <p:txBody>
          <a:bodyPr>
            <a:normAutofit lnSpcReduction="10000"/>
          </a:bodyPr>
          <a:lstStyle/>
          <a:p>
            <a:r>
              <a:rPr lang="en-US" sz="2800" dirty="0"/>
              <a:t>PM’s are critical to overall success of the charity project</a:t>
            </a:r>
          </a:p>
          <a:p>
            <a:r>
              <a:rPr lang="en-US" sz="2800" dirty="0"/>
              <a:t>Some prep work will be required prior to the event</a:t>
            </a:r>
          </a:p>
          <a:p>
            <a:r>
              <a:rPr lang="en-US" sz="2800" dirty="0"/>
              <a:t>PM’s are responsible for ensuring that team member have access to tools, servers, etc… and can the “hit the ground running” on Day 1</a:t>
            </a:r>
          </a:p>
          <a:p>
            <a:r>
              <a:rPr lang="en-US" sz="2800" dirty="0"/>
              <a:t>PM is responsible for coordinating with Team Members and Charity Reps as required prior to the event</a:t>
            </a:r>
          </a:p>
          <a:p>
            <a:r>
              <a:rPr lang="en-US" sz="2800" dirty="0"/>
              <a:t>Please refer to the PM handbook on what is required weeks and days prior to the event</a:t>
            </a:r>
          </a:p>
        </p:txBody>
      </p:sp>
    </p:spTree>
    <p:extLst>
      <p:ext uri="{BB962C8B-B14F-4D97-AF65-F5344CB8AC3E}">
        <p14:creationId xmlns:p14="http://schemas.microsoft.com/office/powerpoint/2010/main" val="4294318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055766" cy="4601183"/>
          </a:xfrm>
        </p:spPr>
        <p:txBody>
          <a:bodyPr>
            <a:normAutofit/>
          </a:bodyPr>
          <a:lstStyle/>
          <a:p>
            <a:r>
              <a:rPr lang="en-US" dirty="0"/>
              <a:t>Getting Started</a:t>
            </a:r>
          </a:p>
        </p:txBody>
      </p:sp>
      <p:sp>
        <p:nvSpPr>
          <p:cNvPr id="3" name="Content Placeholder 2"/>
          <p:cNvSpPr>
            <a:spLocks noGrp="1"/>
          </p:cNvSpPr>
          <p:nvPr>
            <p:ph idx="1"/>
          </p:nvPr>
        </p:nvSpPr>
        <p:spPr/>
        <p:txBody>
          <a:bodyPr>
            <a:normAutofit/>
          </a:bodyPr>
          <a:lstStyle/>
          <a:p>
            <a:r>
              <a:rPr lang="en-US" sz="2800" dirty="0"/>
              <a:t>Review the documents provided by the charity</a:t>
            </a:r>
          </a:p>
          <a:p>
            <a:r>
              <a:rPr lang="en-US" sz="2800" dirty="0"/>
              <a:t>Read through the PM Handbook</a:t>
            </a:r>
          </a:p>
          <a:p>
            <a:r>
              <a:rPr lang="en-US" sz="2800" dirty="0"/>
              <a:t>GC Admin Coordinator will help you reach out to the charity</a:t>
            </a:r>
          </a:p>
          <a:p>
            <a:r>
              <a:rPr lang="en-US" sz="2800" dirty="0"/>
              <a:t>Met the Charity lead</a:t>
            </a:r>
          </a:p>
          <a:p>
            <a:r>
              <a:rPr lang="en-US" sz="2800" dirty="0"/>
              <a:t>Contact team members</a:t>
            </a:r>
          </a:p>
          <a:p>
            <a:r>
              <a:rPr lang="en-US" sz="2800" dirty="0"/>
              <a:t>Start now!</a:t>
            </a:r>
          </a:p>
        </p:txBody>
      </p:sp>
    </p:spTree>
    <p:extLst>
      <p:ext uri="{BB962C8B-B14F-4D97-AF65-F5344CB8AC3E}">
        <p14:creationId xmlns:p14="http://schemas.microsoft.com/office/powerpoint/2010/main" val="3791503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8" y="1123837"/>
            <a:ext cx="3103893" cy="4601183"/>
          </a:xfrm>
        </p:spPr>
        <p:txBody>
          <a:bodyPr>
            <a:normAutofit/>
          </a:bodyPr>
          <a:lstStyle/>
          <a:p>
            <a:r>
              <a:rPr lang="en-US" sz="3550" dirty="0"/>
              <a:t>Charity Communication</a:t>
            </a:r>
          </a:p>
        </p:txBody>
      </p:sp>
      <p:sp>
        <p:nvSpPr>
          <p:cNvPr id="3" name="Content Placeholder 2"/>
          <p:cNvSpPr>
            <a:spLocks noGrp="1"/>
          </p:cNvSpPr>
          <p:nvPr>
            <p:ph idx="1"/>
          </p:nvPr>
        </p:nvSpPr>
        <p:spPr/>
        <p:txBody>
          <a:bodyPr>
            <a:normAutofit/>
          </a:bodyPr>
          <a:lstStyle/>
          <a:p>
            <a:r>
              <a:rPr lang="en-US" sz="2800" dirty="0"/>
              <a:t>Main contact for the charity</a:t>
            </a:r>
          </a:p>
          <a:p>
            <a:r>
              <a:rPr lang="en-US" sz="2800" dirty="0"/>
              <a:t>Gather the business requirements</a:t>
            </a:r>
          </a:p>
          <a:p>
            <a:r>
              <a:rPr lang="en-US" sz="2800" dirty="0"/>
              <a:t>Keep them informed</a:t>
            </a:r>
          </a:p>
          <a:p>
            <a:r>
              <a:rPr lang="en-US" sz="2800" dirty="0"/>
              <a:t>Leverage them during the weekend</a:t>
            </a:r>
          </a:p>
        </p:txBody>
      </p:sp>
    </p:spTree>
    <p:extLst>
      <p:ext uri="{BB962C8B-B14F-4D97-AF65-F5344CB8AC3E}">
        <p14:creationId xmlns:p14="http://schemas.microsoft.com/office/powerpoint/2010/main" val="592461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Scope</a:t>
            </a:r>
          </a:p>
        </p:txBody>
      </p:sp>
      <p:sp>
        <p:nvSpPr>
          <p:cNvPr id="3" name="Content Placeholder 2"/>
          <p:cNvSpPr>
            <a:spLocks noGrp="1"/>
          </p:cNvSpPr>
          <p:nvPr>
            <p:ph idx="1"/>
          </p:nvPr>
        </p:nvSpPr>
        <p:spPr/>
        <p:txBody>
          <a:bodyPr>
            <a:normAutofit/>
          </a:bodyPr>
          <a:lstStyle/>
          <a:p>
            <a:r>
              <a:rPr lang="en-US" sz="2800" dirty="0"/>
              <a:t>Look to your team for guidance </a:t>
            </a:r>
          </a:p>
          <a:p>
            <a:r>
              <a:rPr lang="en-US" sz="2800" dirty="0"/>
              <a:t>Don’t overcommit your team</a:t>
            </a:r>
          </a:p>
          <a:p>
            <a:r>
              <a:rPr lang="en-US" sz="2800" dirty="0"/>
              <a:t>What work is out of scope for this project?</a:t>
            </a:r>
          </a:p>
          <a:p>
            <a:r>
              <a:rPr lang="en-US" sz="2800" dirty="0"/>
              <a:t>What work is within scope for this project?</a:t>
            </a:r>
          </a:p>
          <a:p>
            <a:r>
              <a:rPr lang="en-US" sz="2800" dirty="0"/>
              <a:t>Prioritize and set expectations with the charity</a:t>
            </a:r>
          </a:p>
        </p:txBody>
      </p:sp>
    </p:spTree>
    <p:extLst>
      <p:ext uri="{BB962C8B-B14F-4D97-AF65-F5344CB8AC3E}">
        <p14:creationId xmlns:p14="http://schemas.microsoft.com/office/powerpoint/2010/main" val="1910787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Lead</a:t>
            </a:r>
          </a:p>
        </p:txBody>
      </p:sp>
      <p:sp>
        <p:nvSpPr>
          <p:cNvPr id="3" name="Content Placeholder 2"/>
          <p:cNvSpPr>
            <a:spLocks noGrp="1"/>
          </p:cNvSpPr>
          <p:nvPr>
            <p:ph idx="1"/>
          </p:nvPr>
        </p:nvSpPr>
        <p:spPr/>
        <p:txBody>
          <a:bodyPr>
            <a:normAutofit/>
          </a:bodyPr>
          <a:lstStyle/>
          <a:p>
            <a:r>
              <a:rPr lang="en-US" sz="2800" dirty="0"/>
              <a:t>Motivate the team</a:t>
            </a:r>
          </a:p>
          <a:p>
            <a:r>
              <a:rPr lang="en-US" sz="2800" dirty="0"/>
              <a:t>Leverage the Tech Specialists &amp; Staff</a:t>
            </a:r>
          </a:p>
          <a:p>
            <a:r>
              <a:rPr lang="en-US" sz="2800" dirty="0"/>
              <a:t>Set the pace</a:t>
            </a:r>
          </a:p>
          <a:p>
            <a:r>
              <a:rPr lang="en-US" sz="2800" dirty="0"/>
              <a:t>Act quickly</a:t>
            </a:r>
          </a:p>
        </p:txBody>
      </p:sp>
    </p:spTree>
    <p:extLst>
      <p:ext uri="{BB962C8B-B14F-4D97-AF65-F5344CB8AC3E}">
        <p14:creationId xmlns:p14="http://schemas.microsoft.com/office/powerpoint/2010/main" val="1546664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Delivery</a:t>
            </a:r>
          </a:p>
        </p:txBody>
      </p:sp>
      <p:sp>
        <p:nvSpPr>
          <p:cNvPr id="3" name="Content Placeholder 2"/>
          <p:cNvSpPr>
            <a:spLocks noGrp="1"/>
          </p:cNvSpPr>
          <p:nvPr>
            <p:ph idx="1"/>
          </p:nvPr>
        </p:nvSpPr>
        <p:spPr/>
        <p:txBody>
          <a:bodyPr>
            <a:normAutofit/>
          </a:bodyPr>
          <a:lstStyle/>
          <a:p>
            <a:r>
              <a:rPr lang="en-US" sz="2800" dirty="0"/>
              <a:t>Manage expectations</a:t>
            </a:r>
          </a:p>
          <a:p>
            <a:r>
              <a:rPr lang="en-US" sz="2800" dirty="0"/>
              <a:t>Set your team up for success</a:t>
            </a:r>
          </a:p>
          <a:p>
            <a:r>
              <a:rPr lang="en-US" sz="2800" dirty="0"/>
              <a:t>Package the deliverables</a:t>
            </a:r>
          </a:p>
          <a:p>
            <a:r>
              <a:rPr lang="en-US" sz="2800" dirty="0"/>
              <a:t>Confirm handoff</a:t>
            </a:r>
          </a:p>
        </p:txBody>
      </p:sp>
    </p:spTree>
    <p:extLst>
      <p:ext uri="{BB962C8B-B14F-4D97-AF65-F5344CB8AC3E}">
        <p14:creationId xmlns:p14="http://schemas.microsoft.com/office/powerpoint/2010/main" val="1352839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Tasks:</a:t>
            </a:r>
            <a:br>
              <a:rPr lang="en-US" dirty="0"/>
            </a:br>
            <a:r>
              <a:rPr lang="en-US" dirty="0"/>
              <a:t>Next 4 Weeks</a:t>
            </a:r>
          </a:p>
        </p:txBody>
      </p:sp>
      <p:sp>
        <p:nvSpPr>
          <p:cNvPr id="3" name="Content Placeholder 2"/>
          <p:cNvSpPr>
            <a:spLocks noGrp="1"/>
          </p:cNvSpPr>
          <p:nvPr>
            <p:ph idx="1"/>
          </p:nvPr>
        </p:nvSpPr>
        <p:spPr/>
        <p:txBody>
          <a:bodyPr anchor="t">
            <a:noAutofit/>
          </a:bodyPr>
          <a:lstStyle/>
          <a:p>
            <a:pPr lvl="0"/>
            <a:r>
              <a:rPr lang="en-US" sz="1800" b="1" dirty="0"/>
              <a:t>Do NOW:</a:t>
            </a:r>
            <a:r>
              <a:rPr lang="en-US" sz="1800" dirty="0"/>
              <a:t> </a:t>
            </a:r>
          </a:p>
          <a:p>
            <a:pPr lvl="1"/>
            <a:r>
              <a:rPr lang="en-US" dirty="0"/>
              <a:t>Gather and review requirements from your charities</a:t>
            </a:r>
          </a:p>
          <a:p>
            <a:pPr lvl="1"/>
            <a:r>
              <a:rPr lang="en-US" dirty="0"/>
              <a:t>GC Admin Coordinator will set up first introduction call</a:t>
            </a:r>
            <a:endParaRPr lang="en-US" sz="1800" dirty="0"/>
          </a:p>
          <a:p>
            <a:pPr lvl="0"/>
            <a:r>
              <a:rPr lang="en-US" sz="1800" b="1" dirty="0"/>
              <a:t>T-3 weeks </a:t>
            </a:r>
          </a:p>
          <a:p>
            <a:pPr lvl="1"/>
            <a:r>
              <a:rPr lang="en-US" dirty="0"/>
              <a:t>Short call to discuss high level requirements. No technical discussions required</a:t>
            </a:r>
          </a:p>
          <a:p>
            <a:pPr lvl="1"/>
            <a:r>
              <a:rPr lang="en-US" dirty="0"/>
              <a:t>Only PM, BA, &amp; charity are required</a:t>
            </a:r>
            <a:endParaRPr lang="en-US" sz="1800" dirty="0"/>
          </a:p>
          <a:p>
            <a:pPr lvl="0"/>
            <a:r>
              <a:rPr lang="en-US" sz="1800" b="1" dirty="0"/>
              <a:t>Wednesday (Sept 16th) at 7pm: </a:t>
            </a:r>
          </a:p>
          <a:p>
            <a:pPr lvl="1"/>
            <a:r>
              <a:rPr lang="en-US" dirty="0"/>
              <a:t>Kickoff, meet the team if you have not yet (in person)</a:t>
            </a:r>
          </a:p>
          <a:p>
            <a:pPr lvl="1"/>
            <a:r>
              <a:rPr lang="en-US" dirty="0"/>
              <a:t>Use time after the kickoff to review the overall scope of the project with team and charity</a:t>
            </a:r>
          </a:p>
          <a:p>
            <a:pPr lvl="1"/>
            <a:r>
              <a:rPr lang="en-US" dirty="0"/>
              <a:t>Document each developer’s skills and experience</a:t>
            </a:r>
          </a:p>
          <a:p>
            <a:pPr lvl="1"/>
            <a:r>
              <a:rPr lang="en-US" dirty="0"/>
              <a:t>All team members and charity are required</a:t>
            </a:r>
          </a:p>
        </p:txBody>
      </p:sp>
    </p:spTree>
    <p:extLst>
      <p:ext uri="{BB962C8B-B14F-4D97-AF65-F5344CB8AC3E}">
        <p14:creationId xmlns:p14="http://schemas.microsoft.com/office/powerpoint/2010/main" val="311261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p>
        </p:txBody>
      </p:sp>
      <p:sp>
        <p:nvSpPr>
          <p:cNvPr id="3" name="Content Placeholder 2"/>
          <p:cNvSpPr>
            <a:spLocks noGrp="1"/>
          </p:cNvSpPr>
          <p:nvPr>
            <p:ph idx="1"/>
          </p:nvPr>
        </p:nvSpPr>
        <p:spPr/>
        <p:txBody>
          <a:bodyPr>
            <a:normAutofit/>
          </a:bodyPr>
          <a:lstStyle/>
          <a:p>
            <a:r>
              <a:rPr lang="en-US" sz="2800" dirty="0"/>
              <a:t>Event Staff Intros:</a:t>
            </a:r>
          </a:p>
          <a:p>
            <a:pPr lvl="1"/>
            <a:r>
              <a:rPr lang="en-US" sz="2400" dirty="0"/>
              <a:t>Jake, Kate, Ryan, Alex, Dave, Joey, </a:t>
            </a:r>
            <a:r>
              <a:rPr lang="en-US" sz="2400" dirty="0" err="1"/>
              <a:t>Rutu</a:t>
            </a:r>
            <a:r>
              <a:rPr lang="en-US" sz="2400" dirty="0"/>
              <a:t>, Shawn </a:t>
            </a:r>
            <a:r>
              <a:rPr lang="en-US" sz="2400"/>
              <a:t>and Patrick</a:t>
            </a:r>
            <a:endParaRPr lang="en-US" sz="2800" dirty="0"/>
          </a:p>
          <a:p>
            <a:r>
              <a:rPr lang="en-US" sz="2800" dirty="0"/>
              <a:t>PM &amp; Dev Intros:</a:t>
            </a:r>
          </a:p>
          <a:p>
            <a:pPr lvl="1"/>
            <a:r>
              <a:rPr lang="en-US" sz="2400" dirty="0"/>
              <a:t>How many years at GiveCamp?</a:t>
            </a:r>
          </a:p>
          <a:p>
            <a:endParaRPr lang="en-US" sz="2800" dirty="0"/>
          </a:p>
          <a:p>
            <a:r>
              <a:rPr lang="en-US" sz="2800" dirty="0"/>
              <a:t>For any questions please email:</a:t>
            </a:r>
          </a:p>
          <a:p>
            <a:pPr lvl="1"/>
            <a:r>
              <a:rPr lang="en-US" sz="2400" dirty="0">
                <a:solidFill>
                  <a:srgbClr val="FF0000"/>
                </a:solidFill>
              </a:rPr>
              <a:t>PM@dallasgivecamp.org</a:t>
            </a:r>
          </a:p>
        </p:txBody>
      </p:sp>
    </p:spTree>
    <p:extLst>
      <p:ext uri="{BB962C8B-B14F-4D97-AF65-F5344CB8AC3E}">
        <p14:creationId xmlns:p14="http://schemas.microsoft.com/office/powerpoint/2010/main" val="2765995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Tasks:</a:t>
            </a:r>
            <a:br>
              <a:rPr lang="en-US" dirty="0"/>
            </a:br>
            <a:r>
              <a:rPr lang="en-US" dirty="0"/>
              <a:t>Next 4 Weeks</a:t>
            </a:r>
          </a:p>
        </p:txBody>
      </p:sp>
      <p:sp>
        <p:nvSpPr>
          <p:cNvPr id="3" name="Content Placeholder 2"/>
          <p:cNvSpPr>
            <a:spLocks noGrp="1"/>
          </p:cNvSpPr>
          <p:nvPr>
            <p:ph idx="1"/>
          </p:nvPr>
        </p:nvSpPr>
        <p:spPr/>
        <p:txBody>
          <a:bodyPr anchor="t">
            <a:normAutofit/>
          </a:bodyPr>
          <a:lstStyle/>
          <a:p>
            <a:pPr lvl="0"/>
            <a:r>
              <a:rPr lang="en-US" sz="1800" b="1" dirty="0"/>
              <a:t>T-2 weeks:</a:t>
            </a:r>
          </a:p>
          <a:p>
            <a:pPr lvl="1"/>
            <a:r>
              <a:rPr lang="en-US" dirty="0"/>
              <a:t>30 minute call to decide on technology and scope of work</a:t>
            </a:r>
          </a:p>
          <a:p>
            <a:pPr lvl="1"/>
            <a:r>
              <a:rPr lang="en-US" dirty="0"/>
              <a:t>Lead developer, UX, and tech support specialist are required</a:t>
            </a:r>
          </a:p>
          <a:p>
            <a:pPr lvl="1"/>
            <a:r>
              <a:rPr lang="en-US" u="sng" dirty="0"/>
              <a:t>Request now</a:t>
            </a:r>
            <a:r>
              <a:rPr lang="en-US" dirty="0"/>
              <a:t> if charity needs hosting/database or other resources</a:t>
            </a:r>
          </a:p>
          <a:p>
            <a:pPr lvl="0"/>
            <a:r>
              <a:rPr lang="en-US" sz="1800" b="1" dirty="0"/>
              <a:t>T-1 week:</a:t>
            </a:r>
          </a:p>
          <a:p>
            <a:pPr lvl="1"/>
            <a:r>
              <a:rPr lang="en-US" dirty="0"/>
              <a:t>60 minute call to review scope, technology, and ask for individual ownership of tasks</a:t>
            </a:r>
          </a:p>
          <a:p>
            <a:pPr lvl="1"/>
            <a:r>
              <a:rPr lang="en-US" dirty="0"/>
              <a:t>PM should set up tracking &amp; communication tools, if applicable</a:t>
            </a:r>
          </a:p>
          <a:p>
            <a:pPr lvl="1"/>
            <a:r>
              <a:rPr lang="en-US" dirty="0"/>
              <a:t>Lead Dev should set up environments and DBs, if applicable</a:t>
            </a:r>
          </a:p>
          <a:p>
            <a:pPr lvl="1"/>
            <a:r>
              <a:rPr lang="en-US" dirty="0"/>
              <a:t>Encourage them to brush up on any skills that they might need during the event weekend</a:t>
            </a:r>
            <a:r>
              <a:rPr lang="en-US" sz="2800" dirty="0"/>
              <a:t> </a:t>
            </a:r>
          </a:p>
          <a:p>
            <a:r>
              <a:rPr lang="en-US" sz="1800" b="1" dirty="0"/>
              <a:t>T-4 days:</a:t>
            </a:r>
          </a:p>
          <a:p>
            <a:pPr lvl="1"/>
            <a:r>
              <a:rPr lang="en-US" dirty="0"/>
              <a:t>Touch base with the team and ensure everybody is ready for Friday night</a:t>
            </a:r>
          </a:p>
        </p:txBody>
      </p:sp>
    </p:spTree>
    <p:extLst>
      <p:ext uri="{BB962C8B-B14F-4D97-AF65-F5344CB8AC3E}">
        <p14:creationId xmlns:p14="http://schemas.microsoft.com/office/powerpoint/2010/main" val="3209597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a:t>
            </a:r>
            <a:r>
              <a:rPr lang="en-US" dirty="0" err="1"/>
              <a:t>Bootcamp</a:t>
            </a:r>
            <a:endParaRPr lang="en-US" dirty="0"/>
          </a:p>
        </p:txBody>
      </p:sp>
    </p:spTree>
    <p:extLst>
      <p:ext uri="{BB962C8B-B14F-4D97-AF65-F5344CB8AC3E}">
        <p14:creationId xmlns:p14="http://schemas.microsoft.com/office/powerpoint/2010/main" val="2938848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Handbook Overview</a:t>
            </a:r>
          </a:p>
        </p:txBody>
      </p:sp>
      <p:sp>
        <p:nvSpPr>
          <p:cNvPr id="3" name="Content Placeholder 2"/>
          <p:cNvSpPr>
            <a:spLocks noGrp="1"/>
          </p:cNvSpPr>
          <p:nvPr>
            <p:ph idx="1"/>
          </p:nvPr>
        </p:nvSpPr>
        <p:spPr/>
        <p:txBody>
          <a:bodyPr>
            <a:normAutofit/>
          </a:bodyPr>
          <a:lstStyle/>
          <a:p>
            <a:r>
              <a:rPr lang="en-US" sz="2800" dirty="0"/>
              <a:t>General Info</a:t>
            </a:r>
          </a:p>
          <a:p>
            <a:r>
              <a:rPr lang="en-US" sz="2800" dirty="0"/>
              <a:t>Key Dates</a:t>
            </a:r>
          </a:p>
          <a:p>
            <a:r>
              <a:rPr lang="en-US" sz="2800" dirty="0"/>
              <a:t>Suggested Timelines</a:t>
            </a:r>
          </a:p>
          <a:p>
            <a:r>
              <a:rPr lang="en-US" sz="2800" dirty="0"/>
              <a:t>Getting Ready</a:t>
            </a:r>
          </a:p>
          <a:p>
            <a:r>
              <a:rPr lang="en-US" sz="2800" dirty="0"/>
              <a:t>Teamwork</a:t>
            </a:r>
          </a:p>
          <a:p>
            <a:r>
              <a:rPr lang="en-US" sz="2800" dirty="0"/>
              <a:t>Technology Guide and Tech Guide</a:t>
            </a:r>
          </a:p>
          <a:p>
            <a:endParaRPr lang="en-US" sz="2800" dirty="0"/>
          </a:p>
        </p:txBody>
      </p:sp>
    </p:spTree>
    <p:extLst>
      <p:ext uri="{BB962C8B-B14F-4D97-AF65-F5344CB8AC3E}">
        <p14:creationId xmlns:p14="http://schemas.microsoft.com/office/powerpoint/2010/main" val="4121971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146264" cy="4601183"/>
          </a:xfrm>
        </p:spPr>
        <p:txBody>
          <a:bodyPr/>
          <a:lstStyle/>
          <a:p>
            <a:r>
              <a:rPr lang="en-US" dirty="0"/>
              <a:t>Dev</a:t>
            </a:r>
            <a:br>
              <a:rPr lang="en-US" dirty="0"/>
            </a:br>
            <a:r>
              <a:rPr lang="en-US" dirty="0"/>
              <a:t>Responsibilities</a:t>
            </a:r>
          </a:p>
        </p:txBody>
      </p:sp>
      <p:sp>
        <p:nvSpPr>
          <p:cNvPr id="3" name="Content Placeholder 2"/>
          <p:cNvSpPr>
            <a:spLocks noGrp="1"/>
          </p:cNvSpPr>
          <p:nvPr>
            <p:ph idx="1"/>
          </p:nvPr>
        </p:nvSpPr>
        <p:spPr/>
        <p:txBody>
          <a:bodyPr/>
          <a:lstStyle/>
          <a:p>
            <a:r>
              <a:rPr lang="en-US" sz="2800" dirty="0"/>
              <a:t>Keep what you build usable and simple for the charities</a:t>
            </a:r>
          </a:p>
          <a:p>
            <a:r>
              <a:rPr lang="en-US" sz="2800" dirty="0"/>
              <a:t>Focus on what the charity need as priority and address nice to have at the end</a:t>
            </a:r>
          </a:p>
          <a:p>
            <a:r>
              <a:rPr lang="en-US" sz="2800" dirty="0"/>
              <a:t>Take time to train the charity rep on the new technology you are delivering</a:t>
            </a:r>
          </a:p>
          <a:p>
            <a:r>
              <a:rPr lang="en-US" sz="2800" dirty="0"/>
              <a:t>Participate in progress checks</a:t>
            </a:r>
          </a:p>
          <a:p>
            <a:r>
              <a:rPr lang="en-US" sz="2800" dirty="0"/>
              <a:t>Identify any dependencies your may have upfront</a:t>
            </a:r>
          </a:p>
          <a:p>
            <a:r>
              <a:rPr lang="en-US" sz="2800" dirty="0"/>
              <a:t>Please refer to the Dev handbook on what is required weeks and days prior to the event</a:t>
            </a:r>
          </a:p>
          <a:p>
            <a:endParaRPr lang="en-US" dirty="0"/>
          </a:p>
        </p:txBody>
      </p:sp>
    </p:spTree>
    <p:extLst>
      <p:ext uri="{BB962C8B-B14F-4D97-AF65-F5344CB8AC3E}">
        <p14:creationId xmlns:p14="http://schemas.microsoft.com/office/powerpoint/2010/main" val="3227946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146264" cy="4601183"/>
          </a:xfrm>
        </p:spPr>
        <p:txBody>
          <a:bodyPr/>
          <a:lstStyle/>
          <a:p>
            <a:r>
              <a:rPr lang="en-US" dirty="0"/>
              <a:t>Dev</a:t>
            </a:r>
            <a:br>
              <a:rPr lang="en-US" dirty="0"/>
            </a:br>
            <a:r>
              <a:rPr lang="en-US" dirty="0"/>
              <a:t>Prep</a:t>
            </a:r>
          </a:p>
        </p:txBody>
      </p:sp>
      <p:sp>
        <p:nvSpPr>
          <p:cNvPr id="3" name="Content Placeholder 2"/>
          <p:cNvSpPr>
            <a:spLocks noGrp="1"/>
          </p:cNvSpPr>
          <p:nvPr>
            <p:ph idx="1"/>
          </p:nvPr>
        </p:nvSpPr>
        <p:spPr/>
        <p:txBody>
          <a:bodyPr>
            <a:normAutofit/>
          </a:bodyPr>
          <a:lstStyle/>
          <a:p>
            <a:r>
              <a:rPr lang="en-US" sz="2800" dirty="0"/>
              <a:t>Test tools before the weekend</a:t>
            </a:r>
          </a:p>
          <a:p>
            <a:r>
              <a:rPr lang="en-US" sz="2800" dirty="0"/>
              <a:t>Participate in the charity session where you can ask questions about the requirements you are building to</a:t>
            </a:r>
          </a:p>
          <a:p>
            <a:r>
              <a:rPr lang="en-US" sz="2800" dirty="0"/>
              <a:t>If using an unfamiliar technology, research and contact your Tech Support Specialist for any questions you may have</a:t>
            </a:r>
          </a:p>
          <a:p>
            <a:r>
              <a:rPr lang="en-US" sz="2800" dirty="0"/>
              <a:t>Met your team and understand what everyone’s expertise is</a:t>
            </a:r>
          </a:p>
        </p:txBody>
      </p:sp>
    </p:spTree>
    <p:extLst>
      <p:ext uri="{BB962C8B-B14F-4D97-AF65-F5344CB8AC3E}">
        <p14:creationId xmlns:p14="http://schemas.microsoft.com/office/powerpoint/2010/main" val="304415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Shawn Weisfeld</a:t>
            </a:r>
          </a:p>
          <a:p>
            <a:r>
              <a:rPr lang="en-US" dirty="0"/>
              <a:t>shawn@shawnweisfeld.com</a:t>
            </a:r>
          </a:p>
          <a:p>
            <a:r>
              <a:rPr lang="en-US" dirty="0"/>
              <a:t>http://www.ShawnWeisfeld.com</a:t>
            </a:r>
          </a:p>
        </p:txBody>
      </p:sp>
      <p:sp>
        <p:nvSpPr>
          <p:cNvPr id="4" name="Title 3"/>
          <p:cNvSpPr>
            <a:spLocks noGrp="1"/>
          </p:cNvSpPr>
          <p:nvPr>
            <p:ph type="title"/>
          </p:nvPr>
        </p:nvSpPr>
        <p:spPr>
          <a:xfrm>
            <a:off x="269304" y="889130"/>
            <a:ext cx="9860610" cy="2988084"/>
          </a:xfrm>
        </p:spPr>
        <p:txBody>
          <a:bodyPr/>
          <a:lstStyle/>
          <a:p>
            <a:r>
              <a:rPr lang="en-US" dirty="0"/>
              <a:t>Dallas GiveCamp - </a:t>
            </a:r>
            <a:br>
              <a:rPr lang="en-US" dirty="0"/>
            </a:br>
            <a:r>
              <a:rPr lang="en-US" dirty="0"/>
              <a:t>Developer Bootcamp:</a:t>
            </a:r>
            <a:br>
              <a:rPr lang="en-US" dirty="0"/>
            </a:br>
            <a:r>
              <a:rPr lang="en-US" dirty="0"/>
              <a:t>WordPress @ GiveCamp</a:t>
            </a:r>
          </a:p>
        </p:txBody>
      </p:sp>
      <p:pic>
        <p:nvPicPr>
          <p:cNvPr id="3" name="Picture 2"/>
          <p:cNvPicPr>
            <a:picLocks noChangeAspect="1"/>
          </p:cNvPicPr>
          <p:nvPr/>
        </p:nvPicPr>
        <p:blipFill>
          <a:blip r:embed="rId3"/>
          <a:stretch>
            <a:fillRect/>
          </a:stretch>
        </p:blipFill>
        <p:spPr>
          <a:xfrm>
            <a:off x="7067127" y="5371254"/>
            <a:ext cx="4819381" cy="1170599"/>
          </a:xfrm>
          <a:prstGeom prst="rect">
            <a:avLst/>
          </a:prstGeom>
        </p:spPr>
      </p:pic>
    </p:spTree>
    <p:extLst>
      <p:ext uri="{BB962C8B-B14F-4D97-AF65-F5344CB8AC3E}">
        <p14:creationId xmlns:p14="http://schemas.microsoft.com/office/powerpoint/2010/main" val="258021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a:t>Founder of UserGroup.tv</a:t>
            </a:r>
          </a:p>
          <a:p>
            <a:r>
              <a:rPr lang="en-US" dirty="0"/>
              <a:t>Technical Evangelist at Microsoft</a:t>
            </a:r>
          </a:p>
          <a:p>
            <a:pPr marL="0" indent="0">
              <a:buNone/>
            </a:pPr>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a:t>About Me</a:t>
            </a:r>
          </a:p>
        </p:txBody>
      </p:sp>
      <p:pic>
        <p:nvPicPr>
          <p:cNvPr id="8" name="Picture 7" descr="C:\Users\SHAWN\Desktop\drn-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6341" y="4256611"/>
            <a:ext cx="3487657" cy="11426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3" cstate="print"/>
          <a:srcRect/>
          <a:stretch>
            <a:fillRect/>
          </a:stretch>
        </p:blipFill>
        <p:spPr bwMode="auto">
          <a:xfrm>
            <a:off x="235497" y="4315744"/>
            <a:ext cx="1467734" cy="2297324"/>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4" cstate="print"/>
          <a:srcRect/>
          <a:stretch>
            <a:fillRect/>
          </a:stretch>
        </p:blipFill>
        <p:spPr bwMode="auto">
          <a:xfrm>
            <a:off x="2121572" y="5327498"/>
            <a:ext cx="1503014" cy="1164837"/>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6775" y="4568831"/>
            <a:ext cx="2324340" cy="679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42929" y="5609017"/>
            <a:ext cx="4653952" cy="9230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65138" y="5528067"/>
            <a:ext cx="2893333" cy="1085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8"/>
          <a:stretch>
            <a:fillRect/>
          </a:stretch>
        </p:blipFill>
        <p:spPr>
          <a:xfrm>
            <a:off x="1972404" y="4077693"/>
            <a:ext cx="3077767" cy="747571"/>
          </a:xfrm>
          <a:prstGeom prst="rect">
            <a:avLst/>
          </a:prstGeom>
        </p:spPr>
      </p:pic>
    </p:spTree>
    <p:extLst>
      <p:ext uri="{BB962C8B-B14F-4D97-AF65-F5344CB8AC3E}">
        <p14:creationId xmlns:p14="http://schemas.microsoft.com/office/powerpoint/2010/main" val="6401768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br>
              <a:rPr lang="en-US" b="1" dirty="0"/>
            </a:br>
            <a:r>
              <a:rPr lang="en-US" b="1" dirty="0"/>
              <a:t>for </a:t>
            </a:r>
            <a:r>
              <a:rPr lang="en-US" sz="5882" b="1" dirty="0"/>
              <a:t>FREE </a:t>
            </a:r>
            <a:r>
              <a:rPr lang="en-US" b="1" dirty="0"/>
              <a:t>online!</a:t>
            </a:r>
            <a:br>
              <a:rPr lang="en-US" b="1" dirty="0"/>
            </a:br>
            <a:endParaRPr lang="en-US" dirty="0"/>
          </a:p>
        </p:txBody>
      </p:sp>
      <p:sp>
        <p:nvSpPr>
          <p:cNvPr id="4" name="TextBox 3"/>
          <p:cNvSpPr txBox="1"/>
          <p:nvPr/>
        </p:nvSpPr>
        <p:spPr>
          <a:xfrm>
            <a:off x="418643" y="2009661"/>
            <a:ext cx="4427432" cy="1448287"/>
          </a:xfrm>
          <a:prstGeom prst="rect">
            <a:avLst/>
          </a:prstGeom>
          <a:noFill/>
        </p:spPr>
        <p:txBody>
          <a:bodyPr wrap="square" rtlCol="0">
            <a:spAutoFit/>
          </a:bodyPr>
          <a:lstStyle/>
          <a:p>
            <a:pPr marL="280121" indent="-280121" defTabSz="896386">
              <a:buFont typeface="Arial" pitchFamily="34" charset="0"/>
              <a:buChar char="•"/>
            </a:pPr>
            <a:r>
              <a:rPr lang="en-US" sz="1765" kern="0" dirty="0">
                <a:solidFill>
                  <a:sysClr val="windowText" lastClr="000000"/>
                </a:solidFill>
              </a:rPr>
              <a:t>Miss a User Group meeting?</a:t>
            </a:r>
          </a:p>
          <a:p>
            <a:pPr marL="280121" indent="-280121" defTabSz="896386">
              <a:buFont typeface="Arial" pitchFamily="34" charset="0"/>
              <a:buChar char="•"/>
            </a:pPr>
            <a:r>
              <a:rPr lang="en-US" sz="1765" kern="0" dirty="0">
                <a:solidFill>
                  <a:sysClr val="windowText" lastClr="000000"/>
                </a:solidFill>
              </a:rPr>
              <a:t>Forget something that you learned?</a:t>
            </a:r>
          </a:p>
          <a:p>
            <a:pPr marL="280121" indent="-280121" defTabSz="896386">
              <a:buFont typeface="Arial" pitchFamily="34" charset="0"/>
              <a:buChar char="•"/>
            </a:pPr>
            <a:r>
              <a:rPr lang="en-US" sz="1765" kern="0" dirty="0">
                <a:solidFill>
                  <a:sysClr val="windowText" lastClr="000000"/>
                </a:solidFill>
              </a:rPr>
              <a:t>Want to see content from a User Group not in your area?</a:t>
            </a:r>
          </a:p>
          <a:p>
            <a:pPr marL="280121" indent="-280121" defTabSz="896386">
              <a:buFont typeface="Arial" pitchFamily="34" charset="0"/>
              <a:buChar char="•"/>
            </a:pPr>
            <a:r>
              <a:rPr lang="en-US" sz="1765" kern="0" dirty="0">
                <a:solidFill>
                  <a:sysClr val="windowText" lastClr="000000"/>
                </a:solidFill>
              </a:rPr>
              <a:t>Want to share with a buddy?</a:t>
            </a:r>
          </a:p>
        </p:txBody>
      </p:sp>
      <p:sp>
        <p:nvSpPr>
          <p:cNvPr id="5" name="TextBox 4"/>
          <p:cNvSpPr txBox="1"/>
          <p:nvPr/>
        </p:nvSpPr>
        <p:spPr>
          <a:xfrm>
            <a:off x="5403640" y="2154816"/>
            <a:ext cx="2890381" cy="1450397"/>
          </a:xfrm>
          <a:prstGeom prst="rect">
            <a:avLst/>
          </a:prstGeom>
          <a:noFill/>
        </p:spPr>
        <p:txBody>
          <a:bodyPr wrap="square" rtlCol="0">
            <a:spAutoFit/>
          </a:bodyPr>
          <a:lstStyle/>
          <a:p>
            <a:pPr algn="ctr" defTabSz="896386"/>
            <a:r>
              <a:rPr lang="en-US" sz="1765" kern="0" dirty="0">
                <a:solidFill>
                  <a:sysClr val="windowText" lastClr="000000"/>
                </a:solidFill>
              </a:rPr>
              <a:t>We know you cannot make it to every User Group meeting, </a:t>
            </a:r>
          </a:p>
          <a:p>
            <a:pPr algn="ctr" defTabSz="896386"/>
            <a:r>
              <a:rPr lang="en-US" sz="1765" kern="0" dirty="0">
                <a:solidFill>
                  <a:sysClr val="windowText" lastClr="000000"/>
                </a:solidFill>
              </a:rPr>
              <a:t>that is why we post them online for you!</a:t>
            </a:r>
          </a:p>
        </p:txBody>
      </p:sp>
      <p:sp>
        <p:nvSpPr>
          <p:cNvPr id="6" name="TextBox 5"/>
          <p:cNvSpPr txBox="1"/>
          <p:nvPr/>
        </p:nvSpPr>
        <p:spPr>
          <a:xfrm>
            <a:off x="2119671" y="3831224"/>
            <a:ext cx="5703462" cy="1056042"/>
          </a:xfrm>
          <a:prstGeom prst="rect">
            <a:avLst/>
          </a:prstGeom>
          <a:noFill/>
        </p:spPr>
        <p:txBody>
          <a:bodyPr wrap="square" rtlCol="0">
            <a:spAutoFit/>
          </a:bodyPr>
          <a:lstStyle/>
          <a:p>
            <a:pPr algn="ctr" defTabSz="896386"/>
            <a:r>
              <a:rPr lang="en-US" sz="1961" kern="0" dirty="0">
                <a:solidFill>
                  <a:sysClr val="windowText" lastClr="000000"/>
                </a:solidFill>
              </a:rPr>
              <a:t>We now have over </a:t>
            </a:r>
            <a:r>
              <a:rPr lang="en-US" sz="2353" b="1" kern="0" dirty="0">
                <a:solidFill>
                  <a:sysClr val="windowText" lastClr="000000"/>
                </a:solidFill>
              </a:rPr>
              <a:t>500 </a:t>
            </a:r>
            <a:r>
              <a:rPr lang="en-US" sz="1961" kern="0" dirty="0">
                <a:solidFill>
                  <a:sysClr val="windowText" lastClr="000000"/>
                </a:solidFill>
              </a:rPr>
              <a:t>presentations online</a:t>
            </a:r>
          </a:p>
          <a:p>
            <a:pPr algn="ctr" defTabSz="896386"/>
            <a:r>
              <a:rPr lang="en-US" sz="1961" b="1" kern="0" dirty="0">
                <a:solidFill>
                  <a:sysClr val="windowText" lastClr="000000"/>
                </a:solidFill>
              </a:rPr>
              <a:t>That is over 100 GB of video</a:t>
            </a:r>
          </a:p>
          <a:p>
            <a:pPr algn="ctr" defTabSz="896386"/>
            <a:r>
              <a:rPr lang="en-US" sz="1961" kern="0" dirty="0">
                <a:solidFill>
                  <a:sysClr val="windowText" lastClr="000000"/>
                </a:solidFill>
              </a:rPr>
              <a:t>New Content added all the time!</a:t>
            </a:r>
          </a:p>
        </p:txBody>
      </p:sp>
      <p:grpSp>
        <p:nvGrpSpPr>
          <p:cNvPr id="16" name="Group 15"/>
          <p:cNvGrpSpPr/>
          <p:nvPr/>
        </p:nvGrpSpPr>
        <p:grpSpPr>
          <a:xfrm>
            <a:off x="177724" y="5114434"/>
            <a:ext cx="2730236" cy="1419684"/>
            <a:chOff x="5807384" y="4977318"/>
            <a:chExt cx="2784983" cy="1448152"/>
          </a:xfrm>
        </p:grpSpPr>
        <p:sp>
          <p:nvSpPr>
            <p:cNvPr id="7" name="TextBox 6"/>
            <p:cNvSpPr txBox="1"/>
            <p:nvPr/>
          </p:nvSpPr>
          <p:spPr>
            <a:xfrm>
              <a:off x="5807384" y="4977318"/>
              <a:ext cx="2784983" cy="1448152"/>
            </a:xfrm>
            <a:prstGeom prst="rect">
              <a:avLst/>
            </a:prstGeom>
            <a:noFill/>
            <a:ln cmpd="thickThin">
              <a:solidFill>
                <a:schemeClr val="accent1"/>
              </a:solidFill>
            </a:ln>
          </p:spPr>
          <p:txBody>
            <a:bodyPr wrap="none" rtlCol="0">
              <a:spAutoFit/>
            </a:bodyPr>
            <a:lstStyle/>
            <a:p>
              <a:pPr algn="ctr" defTabSz="896386"/>
              <a:r>
                <a:rPr lang="en-US" sz="1372" kern="0" dirty="0">
                  <a:solidFill>
                    <a:sysClr val="windowText" lastClr="000000"/>
                  </a:solidFill>
                </a:rPr>
                <a:t>For new content announcements</a:t>
              </a:r>
            </a:p>
            <a:p>
              <a:pPr algn="ctr" defTabSz="896386"/>
              <a:endParaRPr lang="en-US" sz="1372" kern="0" dirty="0">
                <a:solidFill>
                  <a:sysClr val="windowText" lastClr="000000"/>
                </a:solidFill>
              </a:endParaRPr>
            </a:p>
            <a:p>
              <a:pPr algn="ctr" defTabSz="896386"/>
              <a:endParaRPr lang="en-US" sz="1372" kern="0" dirty="0">
                <a:solidFill>
                  <a:sysClr val="windowText" lastClr="000000"/>
                </a:solidFill>
              </a:endParaRPr>
            </a:p>
            <a:p>
              <a:pPr algn="ctr" defTabSz="896386"/>
              <a:endParaRPr lang="en-US" sz="1372" kern="0" dirty="0">
                <a:solidFill>
                  <a:sysClr val="windowText" lastClr="000000"/>
                </a:solidFill>
              </a:endParaRPr>
            </a:p>
            <a:p>
              <a:pPr algn="ctr" defTabSz="896386"/>
              <a:endParaRPr lang="en-US" sz="1372" kern="0" dirty="0">
                <a:solidFill>
                  <a:sysClr val="windowText" lastClr="000000"/>
                </a:solidFill>
              </a:endParaRPr>
            </a:p>
            <a:p>
              <a:pPr algn="ctr" defTabSz="896386"/>
              <a:r>
                <a:rPr lang="en-US" sz="1765" kern="0" dirty="0">
                  <a:solidFill>
                    <a:sysClr val="windowText" lastClr="000000"/>
                  </a:solidFill>
                </a:rPr>
                <a:t>@</a:t>
              </a:r>
              <a:r>
                <a:rPr lang="en-US" sz="1765" kern="0" dirty="0" err="1">
                  <a:solidFill>
                    <a:sysClr val="windowText" lastClr="000000"/>
                  </a:solidFill>
                </a:rPr>
                <a:t>UserGroupTV</a:t>
              </a:r>
              <a:endParaRPr lang="en-US" sz="1765" kern="0" dirty="0">
                <a:solidFill>
                  <a:sysClr val="windowText" lastClr="000000"/>
                </a:solidFill>
              </a:endParaRP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8862762" y="1564922"/>
            <a:ext cx="2728632" cy="2445093"/>
          </a:xfrm>
          <a:prstGeom prst="rect">
            <a:avLst/>
          </a:prstGeom>
          <a:noFill/>
        </p:spPr>
        <p:txBody>
          <a:bodyPr wrap="none" rtlCol="0">
            <a:spAutoFit/>
          </a:bodyPr>
          <a:lstStyle/>
          <a:p>
            <a:pPr defTabSz="896386"/>
            <a:r>
              <a:rPr lang="en-US" sz="1568" kern="0" dirty="0">
                <a:solidFill>
                  <a:sysClr val="windowText" lastClr="000000"/>
                </a:solidFill>
              </a:rPr>
              <a:t>All the topics you care about</a:t>
            </a:r>
          </a:p>
          <a:p>
            <a:pPr defTabSz="896386"/>
            <a:r>
              <a:rPr lang="en-US" sz="1372" kern="0" dirty="0">
                <a:solidFill>
                  <a:sysClr val="windowText" lastClr="000000"/>
                </a:solidFill>
              </a:rPr>
              <a:t>Including:</a:t>
            </a:r>
          </a:p>
          <a:p>
            <a:pPr marL="280121" indent="-280121" defTabSz="896386">
              <a:buFont typeface="Arial" pitchFamily="34" charset="0"/>
              <a:buChar char="•"/>
            </a:pPr>
            <a:r>
              <a:rPr lang="en-US" sz="1372" kern="0" dirty="0">
                <a:solidFill>
                  <a:sysClr val="windowText" lastClr="000000"/>
                </a:solidFill>
              </a:rPr>
              <a:t>Agile</a:t>
            </a:r>
          </a:p>
          <a:p>
            <a:pPr marL="280121" indent="-280121" defTabSz="896386">
              <a:buFont typeface="Arial" pitchFamily="34" charset="0"/>
              <a:buChar char="•"/>
            </a:pPr>
            <a:r>
              <a:rPr lang="en-US" sz="1372" kern="0" dirty="0">
                <a:solidFill>
                  <a:sysClr val="windowText" lastClr="000000"/>
                </a:solidFill>
              </a:rPr>
              <a:t>C#</a:t>
            </a:r>
          </a:p>
          <a:p>
            <a:pPr marL="280121" indent="-280121" defTabSz="896386">
              <a:buFont typeface="Arial" pitchFamily="34" charset="0"/>
              <a:buChar char="•"/>
            </a:pPr>
            <a:r>
              <a:rPr lang="en-US" sz="1372" kern="0" dirty="0">
                <a:solidFill>
                  <a:sysClr val="windowText" lastClr="000000"/>
                </a:solidFill>
              </a:rPr>
              <a:t>Entity Framework</a:t>
            </a:r>
          </a:p>
          <a:p>
            <a:pPr marL="280121" indent="-280121" defTabSz="896386">
              <a:buFont typeface="Arial" pitchFamily="34" charset="0"/>
              <a:buChar char="•"/>
            </a:pPr>
            <a:r>
              <a:rPr lang="en-US" sz="1372" kern="0" dirty="0">
                <a:solidFill>
                  <a:sysClr val="windowText" lastClr="000000"/>
                </a:solidFill>
              </a:rPr>
              <a:t>HTML5</a:t>
            </a:r>
          </a:p>
          <a:p>
            <a:pPr marL="280121" indent="-280121" defTabSz="896386">
              <a:buFont typeface="Arial" pitchFamily="34" charset="0"/>
              <a:buChar char="•"/>
            </a:pPr>
            <a:r>
              <a:rPr lang="en-US" sz="1372" kern="0" dirty="0">
                <a:solidFill>
                  <a:sysClr val="windowText" lastClr="000000"/>
                </a:solidFill>
              </a:rPr>
              <a:t>MVC</a:t>
            </a:r>
          </a:p>
          <a:p>
            <a:pPr marL="280121" indent="-280121" defTabSz="896386">
              <a:buFont typeface="Arial" pitchFamily="34" charset="0"/>
              <a:buChar char="•"/>
            </a:pPr>
            <a:r>
              <a:rPr lang="en-US" sz="1372" kern="0" dirty="0">
                <a:solidFill>
                  <a:sysClr val="windowText" lastClr="000000"/>
                </a:solidFill>
              </a:rPr>
              <a:t>Silverlight</a:t>
            </a:r>
          </a:p>
          <a:p>
            <a:pPr marL="280121" indent="-280121" defTabSz="896386">
              <a:buFont typeface="Arial" pitchFamily="34" charset="0"/>
              <a:buChar char="•"/>
            </a:pPr>
            <a:r>
              <a:rPr lang="en-US" sz="1372" kern="0" dirty="0">
                <a:solidFill>
                  <a:sysClr val="windowText" lastClr="000000"/>
                </a:solidFill>
              </a:rPr>
              <a:t>XAML</a:t>
            </a:r>
          </a:p>
          <a:p>
            <a:pPr marL="280121" indent="-280121" defTabSz="896386">
              <a:buFont typeface="Arial" pitchFamily="34" charset="0"/>
              <a:buChar char="•"/>
            </a:pPr>
            <a:r>
              <a:rPr lang="en-US" sz="1372" kern="0" dirty="0" err="1">
                <a:solidFill>
                  <a:sysClr val="windowText" lastClr="000000"/>
                </a:solidFill>
              </a:rPr>
              <a:t>jQuery</a:t>
            </a:r>
            <a:endParaRPr lang="en-US" sz="1372" kern="0" dirty="0">
              <a:solidFill>
                <a:sysClr val="windowText" lastClr="000000"/>
              </a:solidFill>
            </a:endParaRPr>
          </a:p>
          <a:p>
            <a:pPr marL="280121" indent="-280121" defTabSz="896386">
              <a:buFont typeface="Arial" pitchFamily="34" charset="0"/>
              <a:buChar char="•"/>
            </a:pPr>
            <a:r>
              <a:rPr lang="en-US" sz="1372" kern="0" dirty="0">
                <a:solidFill>
                  <a:sysClr val="windowText" lastClr="000000"/>
                </a:solidFill>
              </a:rPr>
              <a:t>and Much More!</a:t>
            </a:r>
          </a:p>
        </p:txBody>
      </p:sp>
      <p:sp>
        <p:nvSpPr>
          <p:cNvPr id="10" name="TextBox 9"/>
          <p:cNvSpPr txBox="1"/>
          <p:nvPr/>
        </p:nvSpPr>
        <p:spPr>
          <a:xfrm>
            <a:off x="3423392" y="6019614"/>
            <a:ext cx="4482124" cy="512935"/>
          </a:xfrm>
          <a:prstGeom prst="rect">
            <a:avLst/>
          </a:prstGeom>
          <a:noFill/>
        </p:spPr>
        <p:txBody>
          <a:bodyPr wrap="square" rtlCol="0">
            <a:spAutoFit/>
          </a:bodyPr>
          <a:lstStyle/>
          <a:p>
            <a:pPr algn="ctr" defTabSz="896386"/>
            <a:r>
              <a:rPr lang="en-US" sz="2745" kern="0" dirty="0">
                <a:solidFill>
                  <a:sysClr val="windowText" lastClr="000000"/>
                </a:solidFill>
              </a:rPr>
              <a:t>http://www.UserGroup.tv</a:t>
            </a:r>
          </a:p>
        </p:txBody>
      </p:sp>
      <p:sp>
        <p:nvSpPr>
          <p:cNvPr id="11" name="TextBox 10"/>
          <p:cNvSpPr txBox="1"/>
          <p:nvPr/>
        </p:nvSpPr>
        <p:spPr>
          <a:xfrm>
            <a:off x="8862762" y="4190986"/>
            <a:ext cx="2033359" cy="814661"/>
          </a:xfrm>
          <a:prstGeom prst="rect">
            <a:avLst/>
          </a:prstGeom>
          <a:noFill/>
        </p:spPr>
        <p:txBody>
          <a:bodyPr wrap="square" rtlCol="0">
            <a:spAutoFit/>
          </a:bodyPr>
          <a:lstStyle/>
          <a:p>
            <a:pPr algn="ctr" defTabSz="896386"/>
            <a:r>
              <a:rPr lang="en-US" sz="1568" kern="0" dirty="0">
                <a:solidFill>
                  <a:sysClr val="windowText" lastClr="000000"/>
                </a:solidFill>
              </a:rPr>
              <a:t>Presentations from the thought leaders on the topic.</a:t>
            </a:r>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0710" y="5637840"/>
            <a:ext cx="3584371" cy="111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57959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715537"/>
          </a:xfrm>
        </p:spPr>
        <p:txBody>
          <a:bodyPr/>
          <a:lstStyle/>
          <a:p>
            <a:r>
              <a:rPr lang="en-US" dirty="0"/>
              <a:t>WordPress Basics</a:t>
            </a:r>
          </a:p>
          <a:p>
            <a:r>
              <a:rPr lang="en-US" dirty="0"/>
              <a:t>Tour of </a:t>
            </a:r>
            <a:r>
              <a:rPr lang="en-US" dirty="0" err="1"/>
              <a:t>Divi</a:t>
            </a:r>
            <a:endParaRPr lang="en-US" dirty="0"/>
          </a:p>
          <a:p>
            <a:r>
              <a:rPr lang="en-US" dirty="0"/>
              <a:t>Shawn’s Tips</a:t>
            </a:r>
          </a:p>
          <a:p>
            <a:r>
              <a:rPr lang="en-US" dirty="0"/>
              <a:t>Q&amp;A</a:t>
            </a:r>
          </a:p>
        </p:txBody>
      </p:sp>
      <p:sp>
        <p:nvSpPr>
          <p:cNvPr id="3" name="Title 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4956553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4400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GiveCamp Overview</a:t>
            </a:r>
          </a:p>
        </p:txBody>
      </p:sp>
      <p:sp>
        <p:nvSpPr>
          <p:cNvPr id="3" name="Content Placeholder 2"/>
          <p:cNvSpPr>
            <a:spLocks noGrp="1"/>
          </p:cNvSpPr>
          <p:nvPr>
            <p:ph idx="1"/>
          </p:nvPr>
        </p:nvSpPr>
        <p:spPr/>
        <p:txBody>
          <a:bodyPr>
            <a:normAutofit fontScale="92500" lnSpcReduction="20000"/>
          </a:bodyPr>
          <a:lstStyle/>
          <a:p>
            <a:r>
              <a:rPr lang="en-US" sz="2800" dirty="0"/>
              <a:t>#1 Goal is to help charities!</a:t>
            </a:r>
          </a:p>
          <a:p>
            <a:pPr lvl="1"/>
            <a:r>
              <a:rPr lang="en-US" sz="2600" dirty="0">
                <a:solidFill>
                  <a:srgbClr val="FF0000"/>
                </a:solidFill>
              </a:rPr>
              <a:t>Last year we donated 5k hours worth over $650,000 while helping 19 charities!!</a:t>
            </a:r>
          </a:p>
          <a:p>
            <a:r>
              <a:rPr lang="en-US" sz="2800" dirty="0"/>
              <a:t>Majority of the work will happen over 1 weekend</a:t>
            </a:r>
          </a:p>
          <a:p>
            <a:pPr lvl="1"/>
            <a:r>
              <a:rPr lang="en-US" sz="2600" dirty="0"/>
              <a:t>Prep work required and expected</a:t>
            </a:r>
          </a:p>
          <a:p>
            <a:r>
              <a:rPr lang="en-US" sz="2800" dirty="0"/>
              <a:t>Team members include: </a:t>
            </a:r>
          </a:p>
          <a:p>
            <a:pPr lvl="1"/>
            <a:r>
              <a:rPr lang="en-US" sz="2600" dirty="0"/>
              <a:t>Charity Reps, Designers, Developers and Testers</a:t>
            </a:r>
          </a:p>
          <a:p>
            <a:r>
              <a:rPr lang="en-US" sz="2800" dirty="0"/>
              <a:t>PM’s are the coach, cheerleader, facilitator and overall glue for the team</a:t>
            </a:r>
          </a:p>
          <a:p>
            <a:r>
              <a:rPr lang="en-US" sz="2800" dirty="0"/>
              <a:t>Dev’s create, deliver, and educate</a:t>
            </a:r>
          </a:p>
          <a:p>
            <a:r>
              <a:rPr lang="en-US" sz="2800" dirty="0"/>
              <a:t>Final presentations of finished product occur the Sunday afternoon of Event Weekend</a:t>
            </a:r>
          </a:p>
          <a:p>
            <a:r>
              <a:rPr lang="en-US" sz="2800" dirty="0"/>
              <a:t>Projects are complete at the end of the weekend</a:t>
            </a:r>
          </a:p>
        </p:txBody>
      </p:sp>
    </p:spTree>
    <p:extLst>
      <p:ext uri="{BB962C8B-B14F-4D97-AF65-F5344CB8AC3E}">
        <p14:creationId xmlns:p14="http://schemas.microsoft.com/office/powerpoint/2010/main" val="2446966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WordPress Basics</a:t>
            </a:r>
            <a:br>
              <a:rPr lang="en-US" dirty="0"/>
            </a:br>
            <a:endParaRPr lang="en-US" dirty="0"/>
          </a:p>
        </p:txBody>
      </p:sp>
      <p:pic>
        <p:nvPicPr>
          <p:cNvPr id="2" name="Picture Placeholder 1"/>
          <p:cNvPicPr>
            <a:picLocks noGrp="1" noChangeAspect="1"/>
          </p:cNvPicPr>
          <p:nvPr>
            <p:ph type="pic" sz="quarter" idx="10"/>
          </p:nvPr>
        </p:nvPicPr>
        <p:blipFill>
          <a:blip r:embed="rId2"/>
          <a:srcRect l="16663" r="16663"/>
          <a:stretch>
            <a:fillRect/>
          </a:stretch>
        </p:blipFill>
        <p:spPr/>
      </p:pic>
    </p:spTree>
    <p:extLst>
      <p:ext uri="{BB962C8B-B14F-4D97-AF65-F5344CB8AC3E}">
        <p14:creationId xmlns:p14="http://schemas.microsoft.com/office/powerpoint/2010/main" val="408677161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594846"/>
          </a:xfrm>
        </p:spPr>
        <p:txBody>
          <a:bodyPr/>
          <a:lstStyle/>
          <a:p>
            <a:r>
              <a:rPr lang="en-US" dirty="0"/>
              <a:t>A Content Management System (CMS) &amp; Blogging platform. </a:t>
            </a:r>
          </a:p>
          <a:p>
            <a:r>
              <a:rPr lang="en-US" dirty="0"/>
              <a:t>One of the most popular platforms on the web.</a:t>
            </a:r>
          </a:p>
          <a:p>
            <a:endParaRPr lang="en-US" dirty="0"/>
          </a:p>
        </p:txBody>
      </p:sp>
      <p:sp>
        <p:nvSpPr>
          <p:cNvPr id="4" name="Title 3"/>
          <p:cNvSpPr>
            <a:spLocks noGrp="1"/>
          </p:cNvSpPr>
          <p:nvPr>
            <p:ph type="title"/>
          </p:nvPr>
        </p:nvSpPr>
        <p:spPr/>
        <p:txBody>
          <a:bodyPr/>
          <a:lstStyle/>
          <a:p>
            <a:r>
              <a:rPr lang="en-US" dirty="0"/>
              <a:t>WordPress</a:t>
            </a:r>
          </a:p>
        </p:txBody>
      </p:sp>
    </p:spTree>
    <p:extLst>
      <p:ext uri="{BB962C8B-B14F-4D97-AF65-F5344CB8AC3E}">
        <p14:creationId xmlns:p14="http://schemas.microsoft.com/office/powerpoint/2010/main" val="329661808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1321561"/>
          </a:xfrm>
        </p:spPr>
        <p:txBody>
          <a:bodyPr/>
          <a:lstStyle/>
          <a:p>
            <a:r>
              <a:rPr lang="en-US" dirty="0"/>
              <a:t>Provide the look &amp; feel and much of the </a:t>
            </a:r>
            <a:r>
              <a:rPr lang="en-US" sz="4313" b="1" dirty="0"/>
              <a:t>functionality</a:t>
            </a:r>
            <a:r>
              <a:rPr lang="en-US" dirty="0"/>
              <a:t> of your WordPress instance. </a:t>
            </a:r>
          </a:p>
        </p:txBody>
      </p:sp>
      <p:sp>
        <p:nvSpPr>
          <p:cNvPr id="4" name="Title 3"/>
          <p:cNvSpPr>
            <a:spLocks noGrp="1"/>
          </p:cNvSpPr>
          <p:nvPr>
            <p:ph type="title"/>
          </p:nvPr>
        </p:nvSpPr>
        <p:spPr/>
        <p:txBody>
          <a:bodyPr/>
          <a:lstStyle/>
          <a:p>
            <a:r>
              <a:rPr lang="en-US" dirty="0"/>
              <a:t>Theme</a:t>
            </a:r>
          </a:p>
        </p:txBody>
      </p:sp>
    </p:spTree>
    <p:extLst>
      <p:ext uri="{BB962C8B-B14F-4D97-AF65-F5344CB8AC3E}">
        <p14:creationId xmlns:p14="http://schemas.microsoft.com/office/powerpoint/2010/main" val="153705701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1665530"/>
          </a:xfrm>
        </p:spPr>
        <p:txBody>
          <a:bodyPr/>
          <a:lstStyle/>
          <a:p>
            <a:r>
              <a:rPr lang="en-US" dirty="0"/>
              <a:t>Plugins extend and expand the functionality of WordPress.</a:t>
            </a:r>
          </a:p>
          <a:p>
            <a:pPr lvl="1"/>
            <a:r>
              <a:rPr lang="en-US" dirty="0"/>
              <a:t>Just under 50,000 to pick from. . . </a:t>
            </a:r>
          </a:p>
        </p:txBody>
      </p:sp>
      <p:sp>
        <p:nvSpPr>
          <p:cNvPr id="4" name="Title 3"/>
          <p:cNvSpPr>
            <a:spLocks noGrp="1"/>
          </p:cNvSpPr>
          <p:nvPr>
            <p:ph type="title"/>
          </p:nvPr>
        </p:nvSpPr>
        <p:spPr/>
        <p:txBody>
          <a:bodyPr/>
          <a:lstStyle/>
          <a:p>
            <a:r>
              <a:rPr lang="en-US" dirty="0"/>
              <a:t>Plugin</a:t>
            </a:r>
          </a:p>
        </p:txBody>
      </p:sp>
    </p:spTree>
    <p:extLst>
      <p:ext uri="{BB962C8B-B14F-4D97-AF65-F5344CB8AC3E}">
        <p14:creationId xmlns:p14="http://schemas.microsoft.com/office/powerpoint/2010/main" val="363695640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387941"/>
          </a:xfrm>
        </p:spPr>
        <p:txBody>
          <a:bodyPr/>
          <a:lstStyle/>
          <a:p>
            <a:r>
              <a:rPr lang="en-US" dirty="0"/>
              <a:t>PHP Files</a:t>
            </a:r>
          </a:p>
          <a:p>
            <a:r>
              <a:rPr lang="en-US" dirty="0"/>
              <a:t>MySQL database</a:t>
            </a:r>
          </a:p>
        </p:txBody>
      </p:sp>
      <p:sp>
        <p:nvSpPr>
          <p:cNvPr id="3" name="Title 2"/>
          <p:cNvSpPr>
            <a:spLocks noGrp="1"/>
          </p:cNvSpPr>
          <p:nvPr>
            <p:ph type="title"/>
          </p:nvPr>
        </p:nvSpPr>
        <p:spPr/>
        <p:txBody>
          <a:bodyPr/>
          <a:lstStyle/>
          <a:p>
            <a:r>
              <a:rPr lang="en-US" dirty="0"/>
              <a:t>WordPress Components</a:t>
            </a:r>
          </a:p>
        </p:txBody>
      </p:sp>
    </p:spTree>
    <p:extLst>
      <p:ext uri="{BB962C8B-B14F-4D97-AF65-F5344CB8AC3E}">
        <p14:creationId xmlns:p14="http://schemas.microsoft.com/office/powerpoint/2010/main" val="399736058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701177"/>
          </a:xfrm>
        </p:spPr>
        <p:txBody>
          <a:bodyPr/>
          <a:lstStyle/>
          <a:p>
            <a:r>
              <a:rPr lang="en-US" dirty="0"/>
              <a:t>Great for testing out plugins before deploying them.</a:t>
            </a:r>
          </a:p>
          <a:p>
            <a:r>
              <a:rPr lang="en-US" dirty="0"/>
              <a:t>Great for learning.</a:t>
            </a:r>
          </a:p>
          <a:p>
            <a:r>
              <a:rPr lang="en-US" dirty="0"/>
              <a:t>Required if writing custom PHP code. </a:t>
            </a:r>
            <a:r>
              <a:rPr lang="en-US" baseline="30000" dirty="0"/>
              <a:t>** very rare **</a:t>
            </a:r>
          </a:p>
          <a:p>
            <a:endParaRPr lang="en-US" baseline="30000" dirty="0"/>
          </a:p>
          <a:p>
            <a:r>
              <a:rPr lang="en-US" dirty="0"/>
              <a:t>Deploy content and layout pages directly in production</a:t>
            </a:r>
          </a:p>
        </p:txBody>
      </p:sp>
      <p:sp>
        <p:nvSpPr>
          <p:cNvPr id="3" name="Title 2"/>
          <p:cNvSpPr>
            <a:spLocks noGrp="1"/>
          </p:cNvSpPr>
          <p:nvPr>
            <p:ph type="title"/>
          </p:nvPr>
        </p:nvSpPr>
        <p:spPr/>
        <p:txBody>
          <a:bodyPr/>
          <a:lstStyle/>
          <a:p>
            <a:r>
              <a:rPr lang="en-US" dirty="0"/>
              <a:t>Do I need a local instance?</a:t>
            </a:r>
          </a:p>
        </p:txBody>
      </p:sp>
    </p:spTree>
    <p:extLst>
      <p:ext uri="{BB962C8B-B14F-4D97-AF65-F5344CB8AC3E}">
        <p14:creationId xmlns:p14="http://schemas.microsoft.com/office/powerpoint/2010/main" val="184398838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767276"/>
          </a:xfrm>
        </p:spPr>
        <p:txBody>
          <a:bodyPr/>
          <a:lstStyle/>
          <a:p>
            <a:r>
              <a:rPr lang="en-US" dirty="0"/>
              <a:t>Get the Prerequisites</a:t>
            </a:r>
          </a:p>
          <a:p>
            <a:pPr lvl="1"/>
            <a:r>
              <a:rPr lang="en-US" dirty="0"/>
              <a:t>On Windows</a:t>
            </a:r>
          </a:p>
          <a:p>
            <a:pPr lvl="2"/>
            <a:r>
              <a:rPr lang="en-US" dirty="0"/>
              <a:t>https://webgallery.microsoft.com/apps/WordPress/install</a:t>
            </a:r>
          </a:p>
          <a:p>
            <a:pPr lvl="2"/>
            <a:r>
              <a:rPr lang="en-US" dirty="0"/>
              <a:t>WordPress, WebMatrix &amp; MySQL</a:t>
            </a:r>
          </a:p>
          <a:p>
            <a:pPr lvl="1"/>
            <a:r>
              <a:rPr lang="en-US" dirty="0"/>
              <a:t>On Mac with MAMP</a:t>
            </a:r>
          </a:p>
          <a:p>
            <a:pPr lvl="2"/>
            <a:r>
              <a:rPr lang="en-US" dirty="0"/>
              <a:t>https://codex.wordpress.org/Installing_WordPress_Locally_on_Your_Mac_With_MAMP</a:t>
            </a:r>
          </a:p>
          <a:p>
            <a:r>
              <a:rPr lang="en-US" dirty="0"/>
              <a:t>Get the GiveCamp Distro of WordPress</a:t>
            </a:r>
          </a:p>
          <a:p>
            <a:pPr lvl="1"/>
            <a:endParaRPr lang="en-US" dirty="0"/>
          </a:p>
          <a:p>
            <a:endParaRPr lang="en-US" dirty="0"/>
          </a:p>
        </p:txBody>
      </p:sp>
      <p:sp>
        <p:nvSpPr>
          <p:cNvPr id="3" name="Title 2"/>
          <p:cNvSpPr>
            <a:spLocks noGrp="1"/>
          </p:cNvSpPr>
          <p:nvPr>
            <p:ph type="title"/>
          </p:nvPr>
        </p:nvSpPr>
        <p:spPr/>
        <p:txBody>
          <a:bodyPr/>
          <a:lstStyle/>
          <a:p>
            <a:r>
              <a:rPr lang="en-US" dirty="0"/>
              <a:t>Create a Local instance</a:t>
            </a:r>
          </a:p>
        </p:txBody>
      </p:sp>
    </p:spTree>
    <p:extLst>
      <p:ext uri="{BB962C8B-B14F-4D97-AF65-F5344CB8AC3E}">
        <p14:creationId xmlns:p14="http://schemas.microsoft.com/office/powerpoint/2010/main" val="51310821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5636247"/>
          </a:xfrm>
        </p:spPr>
        <p:txBody>
          <a:bodyPr/>
          <a:lstStyle/>
          <a:p>
            <a:r>
              <a:rPr lang="en-US" dirty="0"/>
              <a:t>WordPress 4.6</a:t>
            </a:r>
          </a:p>
          <a:p>
            <a:r>
              <a:rPr lang="en-US" dirty="0" err="1"/>
              <a:t>Divi</a:t>
            </a:r>
            <a:r>
              <a:rPr lang="en-US" dirty="0"/>
              <a:t> Theme 2.7.10 **</a:t>
            </a:r>
          </a:p>
          <a:p>
            <a:pPr lvl="1"/>
            <a:r>
              <a:rPr lang="en-US" dirty="0"/>
              <a:t>https://www.elegantthemes.com/gallery/divi/documentation/</a:t>
            </a:r>
          </a:p>
          <a:p>
            <a:r>
              <a:rPr lang="en-US" dirty="0"/>
              <a:t>Plugins</a:t>
            </a:r>
          </a:p>
          <a:p>
            <a:pPr lvl="1"/>
            <a:r>
              <a:rPr lang="en-US" dirty="0"/>
              <a:t>Bloom - email opt-in plugin </a:t>
            </a:r>
          </a:p>
          <a:p>
            <a:pPr lvl="2"/>
            <a:r>
              <a:rPr lang="en-US" dirty="0"/>
              <a:t>https://www.elegantthemes.com/plugins/bloom/documentation/</a:t>
            </a:r>
          </a:p>
          <a:p>
            <a:pPr lvl="1"/>
            <a:r>
              <a:rPr lang="en-US" dirty="0"/>
              <a:t>Monarch – Social Sharing and Social Following plugin </a:t>
            </a:r>
          </a:p>
          <a:p>
            <a:pPr lvl="2"/>
            <a:r>
              <a:rPr lang="en-US" dirty="0"/>
              <a:t>https://www.elegantthemes.com/plugins/monarch/documentation/</a:t>
            </a:r>
          </a:p>
          <a:p>
            <a:pPr lvl="1"/>
            <a:r>
              <a:rPr lang="en-US" dirty="0"/>
              <a:t>Postman SMTP – for sending mail from your site</a:t>
            </a:r>
          </a:p>
          <a:p>
            <a:pPr lvl="2"/>
            <a:r>
              <a:rPr lang="en-US" dirty="0"/>
              <a:t>https://wordpress.org/plugins/postman-smtp/</a:t>
            </a:r>
          </a:p>
          <a:p>
            <a:pPr lvl="1"/>
            <a:endParaRPr lang="en-US" dirty="0"/>
          </a:p>
          <a:p>
            <a:pPr lvl="1"/>
            <a:endParaRPr lang="en-US" dirty="0"/>
          </a:p>
        </p:txBody>
      </p:sp>
      <p:sp>
        <p:nvSpPr>
          <p:cNvPr id="4" name="Title 3"/>
          <p:cNvSpPr>
            <a:spLocks noGrp="1"/>
          </p:cNvSpPr>
          <p:nvPr>
            <p:ph type="title"/>
          </p:nvPr>
        </p:nvSpPr>
        <p:spPr/>
        <p:txBody>
          <a:bodyPr/>
          <a:lstStyle/>
          <a:p>
            <a:r>
              <a:rPr lang="en-US" dirty="0"/>
              <a:t>What is in GiveCamp Distro of WordPress</a:t>
            </a:r>
          </a:p>
        </p:txBody>
      </p:sp>
    </p:spTree>
    <p:extLst>
      <p:ext uri="{BB962C8B-B14F-4D97-AF65-F5344CB8AC3E}">
        <p14:creationId xmlns:p14="http://schemas.microsoft.com/office/powerpoint/2010/main" val="210671206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706930"/>
          </a:xfrm>
        </p:spPr>
        <p:txBody>
          <a:bodyPr/>
          <a:lstStyle/>
          <a:p>
            <a:pPr marL="728314" indent="-728314">
              <a:buFont typeface="+mj-lt"/>
              <a:buAutoNum type="arabicPeriod"/>
            </a:pPr>
            <a:r>
              <a:rPr lang="en-US" dirty="0"/>
              <a:t>Create Database (aka Schema) in MySQL Locally</a:t>
            </a:r>
          </a:p>
          <a:p>
            <a:pPr marL="728314" indent="-728314">
              <a:buFont typeface="+mj-lt"/>
              <a:buAutoNum type="arabicPeriod"/>
            </a:pPr>
            <a:r>
              <a:rPr lang="en-US" dirty="0"/>
              <a:t>Unzip source</a:t>
            </a:r>
          </a:p>
          <a:p>
            <a:pPr marL="728314" indent="-728314">
              <a:buFont typeface="+mj-lt"/>
              <a:buAutoNum type="arabicPeriod"/>
            </a:pPr>
            <a:r>
              <a:rPr lang="en-US" dirty="0"/>
              <a:t>Open in WebMatrix</a:t>
            </a:r>
          </a:p>
          <a:p>
            <a:pPr marL="728314" indent="-728314">
              <a:buFont typeface="+mj-lt"/>
              <a:buAutoNum type="arabicPeriod"/>
            </a:pPr>
            <a:r>
              <a:rPr lang="en-US" dirty="0"/>
              <a:t>Run WordPress install Wizard</a:t>
            </a:r>
          </a:p>
          <a:p>
            <a:pPr marL="728314" indent="-728314">
              <a:buFont typeface="+mj-lt"/>
              <a:buAutoNum type="arabicPeriod"/>
            </a:pPr>
            <a:r>
              <a:rPr lang="en-US" dirty="0"/>
              <a:t>Set </a:t>
            </a:r>
            <a:r>
              <a:rPr lang="en-US" dirty="0" err="1"/>
              <a:t>Divi</a:t>
            </a:r>
            <a:r>
              <a:rPr lang="en-US" dirty="0"/>
              <a:t> Child as your default theme</a:t>
            </a:r>
          </a:p>
          <a:p>
            <a:pPr marL="728314" indent="-728314">
              <a:buFont typeface="+mj-lt"/>
              <a:buAutoNum type="arabicPeriod"/>
            </a:pPr>
            <a:endParaRPr lang="en-US" dirty="0"/>
          </a:p>
          <a:p>
            <a:pPr marL="728314" indent="-728314">
              <a:buFont typeface="+mj-lt"/>
              <a:buAutoNum type="arabicPeriod"/>
            </a:pPr>
            <a:endParaRPr lang="en-US" dirty="0"/>
          </a:p>
        </p:txBody>
      </p:sp>
      <p:sp>
        <p:nvSpPr>
          <p:cNvPr id="3" name="Title 2"/>
          <p:cNvSpPr>
            <a:spLocks noGrp="1"/>
          </p:cNvSpPr>
          <p:nvPr>
            <p:ph type="title"/>
          </p:nvPr>
        </p:nvSpPr>
        <p:spPr/>
        <p:txBody>
          <a:bodyPr/>
          <a:lstStyle/>
          <a:p>
            <a:r>
              <a:rPr lang="en-US" dirty="0"/>
              <a:t>Deploy GiveCamp Distro of WordPress</a:t>
            </a:r>
          </a:p>
        </p:txBody>
      </p:sp>
    </p:spTree>
    <p:extLst>
      <p:ext uri="{BB962C8B-B14F-4D97-AF65-F5344CB8AC3E}">
        <p14:creationId xmlns:p14="http://schemas.microsoft.com/office/powerpoint/2010/main" val="206759325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Tour de WordPress</a:t>
            </a:r>
            <a:br>
              <a:rPr lang="en-US" dirty="0"/>
            </a:br>
            <a:endParaRPr lang="en-US" dirty="0"/>
          </a:p>
        </p:txBody>
      </p:sp>
      <p:pic>
        <p:nvPicPr>
          <p:cNvPr id="2" name="Picture Placeholder 1"/>
          <p:cNvPicPr>
            <a:picLocks noGrp="1" noChangeAspect="1"/>
          </p:cNvPicPr>
          <p:nvPr>
            <p:ph type="pic" sz="quarter" idx="10"/>
          </p:nvPr>
        </p:nvPicPr>
        <p:blipFill>
          <a:blip r:embed="rId2"/>
          <a:srcRect l="16663" r="16663"/>
          <a:stretch>
            <a:fillRect/>
          </a:stretch>
        </p:blipFill>
        <p:spPr/>
      </p:pic>
    </p:spTree>
    <p:extLst>
      <p:ext uri="{BB962C8B-B14F-4D97-AF65-F5344CB8AC3E}">
        <p14:creationId xmlns:p14="http://schemas.microsoft.com/office/powerpoint/2010/main" val="35748456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Charities</a:t>
            </a:r>
          </a:p>
        </p:txBody>
      </p:sp>
      <p:sp>
        <p:nvSpPr>
          <p:cNvPr id="5" name="Text Placeholder 4"/>
          <p:cNvSpPr>
            <a:spLocks noGrp="1"/>
          </p:cNvSpPr>
          <p:nvPr>
            <p:ph type="body" idx="1"/>
          </p:nvPr>
        </p:nvSpPr>
        <p:spPr/>
        <p:txBody>
          <a:bodyPr/>
          <a:lstStyle/>
          <a:p>
            <a:r>
              <a:rPr lang="en-US" dirty="0"/>
              <a:t>What it is all about!</a:t>
            </a:r>
          </a:p>
        </p:txBody>
      </p:sp>
    </p:spTree>
    <p:extLst>
      <p:ext uri="{BB962C8B-B14F-4D97-AF65-F5344CB8AC3E}">
        <p14:creationId xmlns:p14="http://schemas.microsoft.com/office/powerpoint/2010/main" val="838106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a:t>Create WordPress Instance Locally</a:t>
            </a:r>
          </a:p>
          <a:p>
            <a:r>
              <a:rPr lang="en-US" dirty="0"/>
              <a:t>Create/Edit Page</a:t>
            </a:r>
          </a:p>
          <a:p>
            <a:endParaRPr lang="en-US" dirty="0"/>
          </a:p>
          <a:p>
            <a:endParaRPr lang="en-US" dirty="0"/>
          </a:p>
        </p:txBody>
      </p:sp>
      <p:sp>
        <p:nvSpPr>
          <p:cNvPr id="4" name="Title 3"/>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4604222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Shawn’s Tips</a:t>
            </a:r>
          </a:p>
        </p:txBody>
      </p:sp>
      <p:pic>
        <p:nvPicPr>
          <p:cNvPr id="7" name="Picture Placeholder 6"/>
          <p:cNvPicPr>
            <a:picLocks noGrp="1" noChangeAspect="1"/>
          </p:cNvPicPr>
          <p:nvPr>
            <p:ph type="pic" sz="quarter" idx="10"/>
          </p:nvPr>
        </p:nvPicPr>
        <p:blipFill>
          <a:blip r:embed="rId2"/>
          <a:srcRect l="5551" r="5551"/>
          <a:stretch>
            <a:fillRect/>
          </a:stretch>
        </p:blipFill>
        <p:spPr/>
      </p:pic>
    </p:spTree>
    <p:extLst>
      <p:ext uri="{BB962C8B-B14F-4D97-AF65-F5344CB8AC3E}">
        <p14:creationId xmlns:p14="http://schemas.microsoft.com/office/powerpoint/2010/main" val="26392748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4706930"/>
          </a:xfrm>
        </p:spPr>
        <p:txBody>
          <a:bodyPr/>
          <a:lstStyle/>
          <a:p>
            <a:r>
              <a:rPr lang="en-US" dirty="0"/>
              <a:t>Overall Theme/Look and Feel</a:t>
            </a:r>
          </a:p>
          <a:p>
            <a:r>
              <a:rPr lang="en-US" dirty="0"/>
              <a:t>Home Page</a:t>
            </a:r>
          </a:p>
          <a:p>
            <a:r>
              <a:rPr lang="en-US" dirty="0"/>
              <a:t>About Us Page</a:t>
            </a:r>
          </a:p>
          <a:p>
            <a:r>
              <a:rPr lang="en-US" dirty="0"/>
              <a:t>Contact Us Page</a:t>
            </a:r>
          </a:p>
          <a:p>
            <a:r>
              <a:rPr lang="en-US" dirty="0"/>
              <a:t>Events Page</a:t>
            </a:r>
          </a:p>
          <a:p>
            <a:r>
              <a:rPr lang="en-US" dirty="0"/>
              <a:t>Blog</a:t>
            </a:r>
          </a:p>
          <a:p>
            <a:r>
              <a:rPr lang="en-US" dirty="0" err="1"/>
              <a:t>Etc</a:t>
            </a:r>
            <a:r>
              <a:rPr lang="en-US" dirty="0"/>
              <a:t>…</a:t>
            </a:r>
          </a:p>
        </p:txBody>
      </p:sp>
      <p:sp>
        <p:nvSpPr>
          <p:cNvPr id="4" name="Title 3"/>
          <p:cNvSpPr>
            <a:spLocks noGrp="1"/>
          </p:cNvSpPr>
          <p:nvPr>
            <p:ph type="title"/>
          </p:nvPr>
        </p:nvSpPr>
        <p:spPr/>
        <p:txBody>
          <a:bodyPr/>
          <a:lstStyle/>
          <a:p>
            <a:r>
              <a:rPr lang="en-US" dirty="0"/>
              <a:t>Break the work into a few main goals</a:t>
            </a:r>
          </a:p>
        </p:txBody>
      </p:sp>
    </p:spTree>
    <p:extLst>
      <p:ext uri="{BB962C8B-B14F-4D97-AF65-F5344CB8AC3E}">
        <p14:creationId xmlns:p14="http://schemas.microsoft.com/office/powerpoint/2010/main" val="34041123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94846"/>
          </a:xfrm>
        </p:spPr>
        <p:txBody>
          <a:bodyPr/>
          <a:lstStyle/>
          <a:p>
            <a:r>
              <a:rPr lang="en-US" dirty="0"/>
              <a:t>Know what you have to do, don’t get lost in the weeds</a:t>
            </a:r>
          </a:p>
          <a:p>
            <a:r>
              <a:rPr lang="en-US" dirty="0"/>
              <a:t>Post-its, Marker board, Digital Kanban board</a:t>
            </a:r>
          </a:p>
          <a:p>
            <a:endParaRPr lang="en-US" dirty="0"/>
          </a:p>
        </p:txBody>
      </p:sp>
      <p:sp>
        <p:nvSpPr>
          <p:cNvPr id="3" name="Title 2"/>
          <p:cNvSpPr>
            <a:spLocks noGrp="1"/>
          </p:cNvSpPr>
          <p:nvPr>
            <p:ph type="title"/>
          </p:nvPr>
        </p:nvSpPr>
        <p:spPr/>
        <p:txBody>
          <a:bodyPr/>
          <a:lstStyle/>
          <a:p>
            <a:r>
              <a:rPr lang="en-US" dirty="0"/>
              <a:t>Keep track of tasks</a:t>
            </a:r>
          </a:p>
        </p:txBody>
      </p:sp>
    </p:spTree>
    <p:extLst>
      <p:ext uri="{BB962C8B-B14F-4D97-AF65-F5344CB8AC3E}">
        <p14:creationId xmlns:p14="http://schemas.microsoft.com/office/powerpoint/2010/main" val="237726240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051739"/>
          </a:xfrm>
        </p:spPr>
        <p:txBody>
          <a:bodyPr/>
          <a:lstStyle/>
          <a:p>
            <a:r>
              <a:rPr lang="en-US" dirty="0"/>
              <a:t>What parts of the page are static HTML Content?</a:t>
            </a:r>
          </a:p>
          <a:p>
            <a:r>
              <a:rPr lang="en-US" dirty="0"/>
              <a:t>What parts of the page require a plugin/module?</a:t>
            </a:r>
          </a:p>
          <a:p>
            <a:endParaRPr lang="en-US" dirty="0"/>
          </a:p>
        </p:txBody>
      </p:sp>
      <p:sp>
        <p:nvSpPr>
          <p:cNvPr id="3" name="Title 2"/>
          <p:cNvSpPr>
            <a:spLocks noGrp="1"/>
          </p:cNvSpPr>
          <p:nvPr>
            <p:ph type="title"/>
          </p:nvPr>
        </p:nvSpPr>
        <p:spPr/>
        <p:txBody>
          <a:bodyPr/>
          <a:lstStyle/>
          <a:p>
            <a:r>
              <a:rPr lang="en-US" dirty="0"/>
              <a:t>Decompose each into its parts</a:t>
            </a:r>
          </a:p>
        </p:txBody>
      </p:sp>
      <p:pic>
        <p:nvPicPr>
          <p:cNvPr id="4" name="Picture 3"/>
          <p:cNvPicPr>
            <a:picLocks noChangeAspect="1"/>
          </p:cNvPicPr>
          <p:nvPr/>
        </p:nvPicPr>
        <p:blipFill>
          <a:blip r:embed="rId2"/>
          <a:stretch>
            <a:fillRect/>
          </a:stretch>
        </p:blipFill>
        <p:spPr>
          <a:xfrm>
            <a:off x="941557" y="3395809"/>
            <a:ext cx="1923986" cy="2974076"/>
          </a:xfrm>
          <a:prstGeom prst="rect">
            <a:avLst/>
          </a:prstGeom>
        </p:spPr>
      </p:pic>
      <p:pic>
        <p:nvPicPr>
          <p:cNvPr id="6" name="Picture 5"/>
          <p:cNvPicPr>
            <a:picLocks noChangeAspect="1"/>
          </p:cNvPicPr>
          <p:nvPr/>
        </p:nvPicPr>
        <p:blipFill>
          <a:blip r:embed="rId3"/>
          <a:stretch>
            <a:fillRect/>
          </a:stretch>
        </p:blipFill>
        <p:spPr>
          <a:xfrm>
            <a:off x="5348979" y="4923042"/>
            <a:ext cx="3731870" cy="1353975"/>
          </a:xfrm>
          <a:prstGeom prst="rect">
            <a:avLst/>
          </a:prstGeom>
        </p:spPr>
      </p:pic>
      <p:sp>
        <p:nvSpPr>
          <p:cNvPr id="8" name="Arrow: Right 7"/>
          <p:cNvSpPr/>
          <p:nvPr/>
        </p:nvSpPr>
        <p:spPr bwMode="auto">
          <a:xfrm>
            <a:off x="3481428" y="5239438"/>
            <a:ext cx="1419339" cy="448212"/>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9" name="TextBox 8"/>
          <p:cNvSpPr txBox="1"/>
          <p:nvPr/>
        </p:nvSpPr>
        <p:spPr>
          <a:xfrm>
            <a:off x="5274277" y="4334377"/>
            <a:ext cx="2960061"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err="1">
                <a:gradFill>
                  <a:gsLst>
                    <a:gs pos="2917">
                      <a:schemeClr val="tx1"/>
                    </a:gs>
                    <a:gs pos="30000">
                      <a:schemeClr val="tx1"/>
                    </a:gs>
                  </a:gsLst>
                  <a:lin ang="5400000" scaled="0"/>
                </a:gradFill>
              </a:rPr>
              <a:t>Divi</a:t>
            </a:r>
            <a:r>
              <a:rPr lang="en-US" sz="2353" kern="0" dirty="0">
                <a:gradFill>
                  <a:gsLst>
                    <a:gs pos="2917">
                      <a:schemeClr val="tx1"/>
                    </a:gs>
                    <a:gs pos="30000">
                      <a:schemeClr val="tx1"/>
                    </a:gs>
                  </a:gsLst>
                  <a:lin ang="5400000" scaled="0"/>
                </a:gradFill>
              </a:rPr>
              <a:t> Person Module</a:t>
            </a:r>
          </a:p>
        </p:txBody>
      </p:sp>
    </p:spTree>
    <p:extLst>
      <p:ext uri="{BB962C8B-B14F-4D97-AF65-F5344CB8AC3E}">
        <p14:creationId xmlns:p14="http://schemas.microsoft.com/office/powerpoint/2010/main" val="204069298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991393"/>
          </a:xfrm>
        </p:spPr>
        <p:txBody>
          <a:bodyPr/>
          <a:lstStyle/>
          <a:p>
            <a:r>
              <a:rPr lang="en-US" dirty="0"/>
              <a:t>Before writing custom PHP code, review if a plugin can do what you need?</a:t>
            </a:r>
          </a:p>
          <a:p>
            <a:pPr lvl="1"/>
            <a:r>
              <a:rPr lang="en-US" dirty="0"/>
              <a:t>Plugins will be better tested and receive updates and bug fixes, your code will not.</a:t>
            </a:r>
          </a:p>
        </p:txBody>
      </p:sp>
      <p:sp>
        <p:nvSpPr>
          <p:cNvPr id="3" name="Title 2"/>
          <p:cNvSpPr>
            <a:spLocks noGrp="1"/>
          </p:cNvSpPr>
          <p:nvPr>
            <p:ph type="title"/>
          </p:nvPr>
        </p:nvSpPr>
        <p:spPr/>
        <p:txBody>
          <a:bodyPr/>
          <a:lstStyle/>
          <a:p>
            <a:r>
              <a:rPr lang="en-US" dirty="0"/>
              <a:t>Can a Plugin Do it?</a:t>
            </a:r>
          </a:p>
        </p:txBody>
      </p:sp>
    </p:spTree>
    <p:extLst>
      <p:ext uri="{BB962C8B-B14F-4D97-AF65-F5344CB8AC3E}">
        <p14:creationId xmlns:p14="http://schemas.microsoft.com/office/powerpoint/2010/main" val="96250205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a:t>Test Plugins locally before deploying to production</a:t>
            </a:r>
          </a:p>
          <a:p>
            <a:pPr lvl="1"/>
            <a:r>
              <a:rPr lang="en-US" dirty="0"/>
              <a:t>Does it do what you need?</a:t>
            </a:r>
          </a:p>
          <a:p>
            <a:pPr lvl="1"/>
            <a:r>
              <a:rPr lang="en-US" dirty="0"/>
              <a:t>Is it easy to use/maintain?</a:t>
            </a:r>
          </a:p>
          <a:p>
            <a:pPr lvl="1"/>
            <a:r>
              <a:rPr lang="en-US" dirty="0"/>
              <a:t>Is it popular/recommended?</a:t>
            </a:r>
          </a:p>
          <a:p>
            <a:pPr lvl="2"/>
            <a:r>
              <a:rPr lang="en-US" dirty="0"/>
              <a:t>Look at scores/reviews in the WordPress Plugin Directory</a:t>
            </a:r>
          </a:p>
          <a:p>
            <a:pPr lvl="2"/>
            <a:r>
              <a:rPr lang="en-US" dirty="0"/>
              <a:t>Look for reviews comparing plugins by trusted authors</a:t>
            </a:r>
          </a:p>
        </p:txBody>
      </p:sp>
      <p:sp>
        <p:nvSpPr>
          <p:cNvPr id="4" name="Title 3"/>
          <p:cNvSpPr>
            <a:spLocks noGrp="1"/>
          </p:cNvSpPr>
          <p:nvPr>
            <p:ph type="title"/>
          </p:nvPr>
        </p:nvSpPr>
        <p:spPr/>
        <p:txBody>
          <a:bodyPr/>
          <a:lstStyle/>
          <a:p>
            <a:r>
              <a:rPr lang="en-US" dirty="0"/>
              <a:t>Test Plugins</a:t>
            </a:r>
          </a:p>
        </p:txBody>
      </p:sp>
    </p:spTree>
    <p:extLst>
      <p:ext uri="{BB962C8B-B14F-4D97-AF65-F5344CB8AC3E}">
        <p14:creationId xmlns:p14="http://schemas.microsoft.com/office/powerpoint/2010/main" val="91332951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910373"/>
          </a:xfrm>
        </p:spPr>
        <p:txBody>
          <a:bodyPr/>
          <a:lstStyle/>
          <a:p>
            <a:r>
              <a:rPr lang="en-US" dirty="0"/>
              <a:t>Before installing a plugin, review if </a:t>
            </a:r>
            <a:r>
              <a:rPr lang="en-US" dirty="0" err="1"/>
              <a:t>Divi</a:t>
            </a:r>
            <a:r>
              <a:rPr lang="en-US" dirty="0"/>
              <a:t> can natively do what you want. </a:t>
            </a:r>
          </a:p>
          <a:p>
            <a:pPr lvl="1"/>
            <a:r>
              <a:rPr lang="en-US" dirty="0"/>
              <a:t>Every plugin you add </a:t>
            </a:r>
          </a:p>
          <a:p>
            <a:pPr lvl="2"/>
            <a:r>
              <a:rPr lang="en-US" dirty="0"/>
              <a:t>Increases your chances that the additional code will slow down the site</a:t>
            </a:r>
          </a:p>
          <a:p>
            <a:pPr lvl="2"/>
            <a:r>
              <a:rPr lang="en-US" dirty="0"/>
              <a:t>Increases your chances that there will be some strange interaction breaking things</a:t>
            </a:r>
          </a:p>
          <a:p>
            <a:pPr lvl="1"/>
            <a:r>
              <a:rPr lang="en-US" dirty="0"/>
              <a:t>Check out the Elegant Themes Blog: </a:t>
            </a:r>
            <a:r>
              <a:rPr lang="en-US" dirty="0">
                <a:solidFill>
                  <a:srgbClr val="FFFFFF"/>
                </a:solidFill>
              </a:rPr>
              <a:t>https://www.elegantthemes.com/blog/</a:t>
            </a:r>
          </a:p>
          <a:p>
            <a:pPr lvl="1"/>
            <a:r>
              <a:rPr lang="en-US" dirty="0"/>
              <a:t>Read/Review the docs: https://www.elegantthemes.com/gallery/divi/documentation/</a:t>
            </a:r>
          </a:p>
        </p:txBody>
      </p:sp>
      <p:sp>
        <p:nvSpPr>
          <p:cNvPr id="3" name="Title 2"/>
          <p:cNvSpPr>
            <a:spLocks noGrp="1"/>
          </p:cNvSpPr>
          <p:nvPr>
            <p:ph type="title"/>
          </p:nvPr>
        </p:nvSpPr>
        <p:spPr/>
        <p:txBody>
          <a:bodyPr/>
          <a:lstStyle/>
          <a:p>
            <a:r>
              <a:rPr lang="en-US" dirty="0"/>
              <a:t>Can </a:t>
            </a:r>
            <a:r>
              <a:rPr lang="en-US" dirty="0" err="1"/>
              <a:t>Divi</a:t>
            </a:r>
            <a:r>
              <a:rPr lang="en-US" dirty="0"/>
              <a:t> do it?</a:t>
            </a:r>
          </a:p>
        </p:txBody>
      </p:sp>
    </p:spTree>
    <p:extLst>
      <p:ext uri="{BB962C8B-B14F-4D97-AF65-F5344CB8AC3E}">
        <p14:creationId xmlns:p14="http://schemas.microsoft.com/office/powerpoint/2010/main" val="401084936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94846"/>
          </a:xfrm>
        </p:spPr>
        <p:txBody>
          <a:bodyPr/>
          <a:lstStyle/>
          <a:p>
            <a:r>
              <a:rPr lang="en-US" dirty="0"/>
              <a:t>Prefer relative URLs for local links over absolute</a:t>
            </a:r>
          </a:p>
          <a:p>
            <a:r>
              <a:rPr lang="en-US" dirty="0"/>
              <a:t>This will allow you to do a DNS Swing later and not break any links.</a:t>
            </a:r>
          </a:p>
          <a:p>
            <a:r>
              <a:rPr lang="en-US" dirty="0"/>
              <a:t>Watch your Images . . . </a:t>
            </a:r>
          </a:p>
        </p:txBody>
      </p:sp>
      <p:sp>
        <p:nvSpPr>
          <p:cNvPr id="3" name="Title 2"/>
          <p:cNvSpPr>
            <a:spLocks noGrp="1"/>
          </p:cNvSpPr>
          <p:nvPr>
            <p:ph type="title"/>
          </p:nvPr>
        </p:nvSpPr>
        <p:spPr/>
        <p:txBody>
          <a:bodyPr/>
          <a:lstStyle/>
          <a:p>
            <a:r>
              <a:rPr lang="en-US" dirty="0"/>
              <a:t>Watch your URLs</a:t>
            </a:r>
          </a:p>
        </p:txBody>
      </p:sp>
    </p:spTree>
    <p:extLst>
      <p:ext uri="{BB962C8B-B14F-4D97-AF65-F5344CB8AC3E}">
        <p14:creationId xmlns:p14="http://schemas.microsoft.com/office/powerpoint/2010/main" val="278806189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465549"/>
          </a:xfrm>
        </p:spPr>
        <p:txBody>
          <a:bodyPr/>
          <a:lstStyle/>
          <a:p>
            <a:r>
              <a:rPr lang="en-US" dirty="0"/>
              <a:t>The requirements will ask for something.</a:t>
            </a:r>
          </a:p>
          <a:p>
            <a:r>
              <a:rPr lang="en-US" dirty="0"/>
              <a:t>There might be a popular plugin that does 90% of what the requirements are asking for…</a:t>
            </a:r>
          </a:p>
          <a:p>
            <a:r>
              <a:rPr lang="en-US" dirty="0"/>
              <a:t>Get the important work done and revisit less important hard things later.</a:t>
            </a:r>
          </a:p>
          <a:p>
            <a:endParaRPr lang="en-US" dirty="0"/>
          </a:p>
          <a:p>
            <a:pPr marL="0" indent="0">
              <a:buNone/>
            </a:pPr>
            <a:endParaRPr lang="en-US" dirty="0"/>
          </a:p>
        </p:txBody>
      </p:sp>
      <p:sp>
        <p:nvSpPr>
          <p:cNvPr id="3" name="Title 2"/>
          <p:cNvSpPr>
            <a:spLocks noGrp="1"/>
          </p:cNvSpPr>
          <p:nvPr>
            <p:ph type="title"/>
          </p:nvPr>
        </p:nvSpPr>
        <p:spPr/>
        <p:txBody>
          <a:bodyPr/>
          <a:lstStyle/>
          <a:p>
            <a:r>
              <a:rPr lang="en-US" dirty="0"/>
              <a:t>Is it Good Enough?</a:t>
            </a:r>
          </a:p>
        </p:txBody>
      </p:sp>
    </p:spTree>
    <p:extLst>
      <p:ext uri="{BB962C8B-B14F-4D97-AF65-F5344CB8AC3E}">
        <p14:creationId xmlns:p14="http://schemas.microsoft.com/office/powerpoint/2010/main" val="10402626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733" y="2948178"/>
            <a:ext cx="2162175" cy="952500"/>
          </a:xfrm>
          <a:prstGeom prst="rect">
            <a:avLst/>
          </a:prstGeom>
        </p:spPr>
      </p:pic>
      <p:sp>
        <p:nvSpPr>
          <p:cNvPr id="7" name="Rectangle 6"/>
          <p:cNvSpPr/>
          <p:nvPr/>
        </p:nvSpPr>
        <p:spPr>
          <a:xfrm>
            <a:off x="264982" y="4105571"/>
            <a:ext cx="3029676" cy="369332"/>
          </a:xfrm>
          <a:prstGeom prst="rect">
            <a:avLst/>
          </a:prstGeom>
        </p:spPr>
        <p:txBody>
          <a:bodyPr wrap="none">
            <a:spAutoFit/>
          </a:bodyPr>
          <a:lstStyle/>
          <a:p>
            <a:r>
              <a:rPr lang="en-US" dirty="0">
                <a:solidFill>
                  <a:schemeClr val="bg1"/>
                </a:solidFill>
              </a:rPr>
              <a:t>http://www.alliesinservice.org</a:t>
            </a:r>
          </a:p>
        </p:txBody>
      </p:sp>
      <p:sp>
        <p:nvSpPr>
          <p:cNvPr id="9" name="Content Placeholder 8"/>
          <p:cNvSpPr>
            <a:spLocks noGrp="1"/>
          </p:cNvSpPr>
          <p:nvPr>
            <p:ph idx="1"/>
          </p:nvPr>
        </p:nvSpPr>
        <p:spPr/>
        <p:txBody>
          <a:bodyPr>
            <a:normAutofit/>
          </a:bodyPr>
          <a:lstStyle/>
          <a:p>
            <a:r>
              <a:rPr lang="en-US" sz="2400" b="1" dirty="0"/>
              <a:t>Mission: </a:t>
            </a:r>
            <a:r>
              <a:rPr lang="en-US" sz="2400" dirty="0"/>
              <a:t>Allies in Service's mission is to identify and support veterans who need assistance in the areas of employment, housing, education, and health care. We partner with veterans, employers, community and other veteran support organizations to educate and enhance the quality of life of our veterans.</a:t>
            </a:r>
          </a:p>
          <a:p>
            <a:r>
              <a:rPr lang="en-US" sz="2400" b="1" dirty="0"/>
              <a:t>Need:</a:t>
            </a:r>
            <a:r>
              <a:rPr lang="en-US" sz="2400" dirty="0"/>
              <a:t>  Application process enhancements</a:t>
            </a:r>
          </a:p>
          <a:p>
            <a:endParaRPr lang="en-US" sz="2400" b="1" dirty="0"/>
          </a:p>
          <a:p>
            <a:r>
              <a:rPr lang="en-US" sz="2400" b="1" dirty="0"/>
              <a:t>Charity Representative: </a:t>
            </a:r>
            <a:r>
              <a:rPr lang="en-US" sz="2400" dirty="0"/>
              <a:t>David Whitley</a:t>
            </a:r>
          </a:p>
          <a:p>
            <a:r>
              <a:rPr lang="en-US" sz="2400" b="1" dirty="0"/>
              <a:t>PM:  </a:t>
            </a:r>
            <a:r>
              <a:rPr lang="en-US" sz="2400" dirty="0"/>
              <a:t>Govind Vadvadgi</a:t>
            </a:r>
            <a:endParaRPr lang="en-US" sz="2400" b="1" dirty="0"/>
          </a:p>
          <a:p>
            <a:r>
              <a:rPr lang="en-US" sz="2400" b="1" dirty="0"/>
              <a:t>Designer:</a:t>
            </a:r>
            <a:endParaRPr lang="en-US" sz="2400" dirty="0"/>
          </a:p>
        </p:txBody>
      </p:sp>
    </p:spTree>
    <p:extLst>
      <p:ext uri="{BB962C8B-B14F-4D97-AF65-F5344CB8AC3E}">
        <p14:creationId xmlns:p14="http://schemas.microsoft.com/office/powerpoint/2010/main" val="893045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94846"/>
          </a:xfrm>
        </p:spPr>
        <p:txBody>
          <a:bodyPr/>
          <a:lstStyle/>
          <a:p>
            <a:r>
              <a:rPr lang="en-US" dirty="0"/>
              <a:t>Don’t use what you don’t have permission to use</a:t>
            </a:r>
          </a:p>
          <a:p>
            <a:r>
              <a:rPr lang="en-US" dirty="0"/>
              <a:t>Ensure that the charity is comfortable with the license of any code/photos you get from the web.</a:t>
            </a:r>
          </a:p>
          <a:p>
            <a:endParaRPr lang="en-US" dirty="0"/>
          </a:p>
        </p:txBody>
      </p:sp>
      <p:sp>
        <p:nvSpPr>
          <p:cNvPr id="3" name="Title 2"/>
          <p:cNvSpPr>
            <a:spLocks noGrp="1"/>
          </p:cNvSpPr>
          <p:nvPr>
            <p:ph type="title"/>
          </p:nvPr>
        </p:nvSpPr>
        <p:spPr/>
        <p:txBody>
          <a:bodyPr/>
          <a:lstStyle/>
          <a:p>
            <a:r>
              <a:rPr lang="en-US" dirty="0"/>
              <a:t>Photos and Copyrights</a:t>
            </a:r>
          </a:p>
        </p:txBody>
      </p:sp>
    </p:spTree>
    <p:extLst>
      <p:ext uri="{BB962C8B-B14F-4D97-AF65-F5344CB8AC3E}">
        <p14:creationId xmlns:p14="http://schemas.microsoft.com/office/powerpoint/2010/main" val="86302750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786220"/>
          </a:xfrm>
        </p:spPr>
        <p:txBody>
          <a:bodyPr/>
          <a:lstStyle/>
          <a:p>
            <a:r>
              <a:rPr lang="en-US" dirty="0"/>
              <a:t>Attribute any work you are using appropriately.</a:t>
            </a:r>
          </a:p>
          <a:p>
            <a:r>
              <a:rPr lang="en-US" dirty="0"/>
              <a:t>Everleap Hosting</a:t>
            </a:r>
          </a:p>
          <a:p>
            <a:pPr lvl="1"/>
            <a:endParaRPr lang="en-US" dirty="0"/>
          </a:p>
        </p:txBody>
      </p:sp>
      <p:sp>
        <p:nvSpPr>
          <p:cNvPr id="3" name="Title 2"/>
          <p:cNvSpPr>
            <a:spLocks noGrp="1"/>
          </p:cNvSpPr>
          <p:nvPr>
            <p:ph type="title"/>
          </p:nvPr>
        </p:nvSpPr>
        <p:spPr/>
        <p:txBody>
          <a:bodyPr/>
          <a:lstStyle/>
          <a:p>
            <a:r>
              <a:rPr lang="en-US" dirty="0"/>
              <a:t>Give Thanks!</a:t>
            </a:r>
          </a:p>
        </p:txBody>
      </p:sp>
      <p:pic>
        <p:nvPicPr>
          <p:cNvPr id="4" name="Picture 3"/>
          <p:cNvPicPr>
            <a:picLocks noChangeAspect="1"/>
          </p:cNvPicPr>
          <p:nvPr/>
        </p:nvPicPr>
        <p:blipFill>
          <a:blip r:embed="rId2"/>
          <a:stretch>
            <a:fillRect/>
          </a:stretch>
        </p:blipFill>
        <p:spPr>
          <a:xfrm>
            <a:off x="1763280" y="2975715"/>
            <a:ext cx="7264776" cy="737683"/>
          </a:xfrm>
          <a:prstGeom prst="rect">
            <a:avLst/>
          </a:prstGeom>
        </p:spPr>
      </p:pic>
      <p:pic>
        <p:nvPicPr>
          <p:cNvPr id="5" name="Picture 4"/>
          <p:cNvPicPr>
            <a:picLocks noChangeAspect="1"/>
          </p:cNvPicPr>
          <p:nvPr/>
        </p:nvPicPr>
        <p:blipFill>
          <a:blip r:embed="rId3"/>
          <a:stretch>
            <a:fillRect/>
          </a:stretch>
        </p:blipFill>
        <p:spPr>
          <a:xfrm>
            <a:off x="2678381" y="4176021"/>
            <a:ext cx="5434575" cy="1979605"/>
          </a:xfrm>
          <a:prstGeom prst="rect">
            <a:avLst/>
          </a:prstGeom>
        </p:spPr>
      </p:pic>
    </p:spTree>
    <p:extLst>
      <p:ext uri="{BB962C8B-B14F-4D97-AF65-F5344CB8AC3E}">
        <p14:creationId xmlns:p14="http://schemas.microsoft.com/office/powerpoint/2010/main" val="85792549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668992"/>
          </a:xfrm>
        </p:spPr>
        <p:txBody>
          <a:bodyPr/>
          <a:lstStyle/>
          <a:p>
            <a:r>
              <a:rPr lang="en-US" dirty="0"/>
              <a:t>Take pictures of the website before/after the weekend. </a:t>
            </a:r>
          </a:p>
          <a:p>
            <a:pPr lvl="1"/>
            <a:r>
              <a:rPr lang="en-US" dirty="0"/>
              <a:t>This will help with final presentations on Sunday.</a:t>
            </a:r>
          </a:p>
          <a:p>
            <a:r>
              <a:rPr lang="en-US" dirty="0"/>
              <a:t>Take backups of the website (code and database) before and after the weekend.</a:t>
            </a:r>
          </a:p>
          <a:p>
            <a:pPr lvl="1"/>
            <a:r>
              <a:rPr lang="en-US" dirty="0"/>
              <a:t>Talk to your Ninja, they might do this for you.  </a:t>
            </a:r>
          </a:p>
          <a:p>
            <a:pPr lvl="1"/>
            <a:endParaRPr lang="en-US" dirty="0"/>
          </a:p>
        </p:txBody>
      </p:sp>
      <p:sp>
        <p:nvSpPr>
          <p:cNvPr id="3" name="Title 2"/>
          <p:cNvSpPr>
            <a:spLocks noGrp="1"/>
          </p:cNvSpPr>
          <p:nvPr>
            <p:ph type="title"/>
          </p:nvPr>
        </p:nvSpPr>
        <p:spPr/>
        <p:txBody>
          <a:bodyPr/>
          <a:lstStyle/>
          <a:p>
            <a:r>
              <a:rPr lang="en-US" dirty="0"/>
              <a:t>Before and After</a:t>
            </a:r>
          </a:p>
        </p:txBody>
      </p:sp>
    </p:spTree>
    <p:extLst>
      <p:ext uri="{BB962C8B-B14F-4D97-AF65-F5344CB8AC3E}">
        <p14:creationId xmlns:p14="http://schemas.microsoft.com/office/powerpoint/2010/main" val="229788026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474156"/>
          </a:xfrm>
        </p:spPr>
        <p:txBody>
          <a:bodyPr/>
          <a:lstStyle/>
          <a:p>
            <a:r>
              <a:rPr lang="en-US" dirty="0"/>
              <a:t>The goal is not to demonstrate your technical prowess. The goal is to help the charity!</a:t>
            </a:r>
          </a:p>
          <a:p>
            <a:r>
              <a:rPr lang="en-US" dirty="0"/>
              <a:t>The charity will need to maintain this site going forward. </a:t>
            </a:r>
          </a:p>
        </p:txBody>
      </p:sp>
      <p:sp>
        <p:nvSpPr>
          <p:cNvPr id="3" name="Title 2"/>
          <p:cNvSpPr>
            <a:spLocks noGrp="1"/>
          </p:cNvSpPr>
          <p:nvPr>
            <p:ph type="title"/>
          </p:nvPr>
        </p:nvSpPr>
        <p:spPr/>
        <p:txBody>
          <a:bodyPr/>
          <a:lstStyle/>
          <a:p>
            <a:r>
              <a:rPr lang="en-US" dirty="0"/>
              <a:t>Keep the charity in mind!</a:t>
            </a:r>
          </a:p>
        </p:txBody>
      </p:sp>
    </p:spTree>
    <p:extLst>
      <p:ext uri="{BB962C8B-B14F-4D97-AF65-F5344CB8AC3E}">
        <p14:creationId xmlns:p14="http://schemas.microsoft.com/office/powerpoint/2010/main" val="190007879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82777"/>
          </a:xfrm>
        </p:spPr>
        <p:txBody>
          <a:bodyPr/>
          <a:lstStyle/>
          <a:p>
            <a:r>
              <a:rPr lang="en-US" dirty="0"/>
              <a:t>Document common scenarios</a:t>
            </a:r>
          </a:p>
          <a:p>
            <a:pPr lvl="1"/>
            <a:r>
              <a:rPr lang="en-US" dirty="0"/>
              <a:t>How to add an event</a:t>
            </a:r>
          </a:p>
          <a:p>
            <a:pPr lvl="1"/>
            <a:r>
              <a:rPr lang="en-US" dirty="0"/>
              <a:t>How to update a bio</a:t>
            </a:r>
          </a:p>
          <a:p>
            <a:pPr lvl="1"/>
            <a:r>
              <a:rPr lang="en-US" dirty="0"/>
              <a:t>Etc.</a:t>
            </a:r>
          </a:p>
          <a:p>
            <a:pPr marL="0" indent="0">
              <a:buNone/>
            </a:pPr>
            <a:endParaRPr lang="en-US" dirty="0"/>
          </a:p>
        </p:txBody>
      </p:sp>
      <p:sp>
        <p:nvSpPr>
          <p:cNvPr id="3" name="Title 2"/>
          <p:cNvSpPr>
            <a:spLocks noGrp="1"/>
          </p:cNvSpPr>
          <p:nvPr>
            <p:ph type="title"/>
          </p:nvPr>
        </p:nvSpPr>
        <p:spPr/>
        <p:txBody>
          <a:bodyPr/>
          <a:lstStyle/>
          <a:p>
            <a:r>
              <a:rPr lang="en-US" dirty="0"/>
              <a:t>Share with your charity!</a:t>
            </a:r>
          </a:p>
        </p:txBody>
      </p:sp>
    </p:spTree>
    <p:extLst>
      <p:ext uri="{BB962C8B-B14F-4D97-AF65-F5344CB8AC3E}">
        <p14:creationId xmlns:p14="http://schemas.microsoft.com/office/powerpoint/2010/main" val="354446950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715537"/>
          </a:xfrm>
        </p:spPr>
        <p:txBody>
          <a:bodyPr/>
          <a:lstStyle/>
          <a:p>
            <a:r>
              <a:rPr lang="en-US" dirty="0"/>
              <a:t>Search the web</a:t>
            </a:r>
          </a:p>
          <a:p>
            <a:r>
              <a:rPr lang="en-US" dirty="0"/>
              <a:t>Search the Tech Ninja/Tech Jedi Slack Channel</a:t>
            </a:r>
          </a:p>
          <a:p>
            <a:r>
              <a:rPr lang="en-US" dirty="0"/>
              <a:t>Ask your team</a:t>
            </a:r>
          </a:p>
          <a:p>
            <a:r>
              <a:rPr lang="en-US" dirty="0"/>
              <a:t>Ask a Tech Ninja/Tech Jedi</a:t>
            </a:r>
          </a:p>
        </p:txBody>
      </p:sp>
      <p:sp>
        <p:nvSpPr>
          <p:cNvPr id="3" name="Title 2"/>
          <p:cNvSpPr>
            <a:spLocks noGrp="1"/>
          </p:cNvSpPr>
          <p:nvPr>
            <p:ph type="title"/>
          </p:nvPr>
        </p:nvSpPr>
        <p:spPr/>
        <p:txBody>
          <a:bodyPr/>
          <a:lstStyle/>
          <a:p>
            <a:r>
              <a:rPr lang="en-US" dirty="0"/>
              <a:t>Get Help when you get stuck!</a:t>
            </a:r>
          </a:p>
        </p:txBody>
      </p:sp>
    </p:spTree>
    <p:extLst>
      <p:ext uri="{BB962C8B-B14F-4D97-AF65-F5344CB8AC3E}">
        <p14:creationId xmlns:p14="http://schemas.microsoft.com/office/powerpoint/2010/main" val="4055782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727700"/>
          </a:xfrm>
        </p:spPr>
        <p:txBody>
          <a:bodyPr/>
          <a:lstStyle/>
          <a:p>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43495867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4016640"/>
            <a:ext cx="12192000" cy="1523906"/>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689274" tIns="45720" rIns="896425" bIns="45720" numCol="1" rtlCol="0" anchor="ctr" anchorCtr="0" compatLnSpc="1">
            <a:prstTxWarp prst="textNoShape">
              <a:avLst/>
            </a:prstTxWarp>
          </a:bodyPr>
          <a:lstStyle/>
          <a:p>
            <a:pPr defTabSz="914102" fontAlgn="base">
              <a:spcBef>
                <a:spcPct val="0"/>
              </a:spcBef>
              <a:spcAft>
                <a:spcPct val="0"/>
              </a:spcAft>
            </a:pPr>
            <a:r>
              <a:rPr lang="en-US" sz="3137" kern="0" dirty="0">
                <a:gradFill>
                  <a:gsLst>
                    <a:gs pos="0">
                      <a:srgbClr val="FFFFFF"/>
                    </a:gs>
                    <a:gs pos="100000">
                      <a:srgbClr val="FFFFFF"/>
                    </a:gs>
                  </a:gsLst>
                  <a:lin ang="5400000" scaled="0"/>
                </a:gradFill>
                <a:latin typeface="+mj-lt"/>
              </a:rPr>
              <a:t>Questions…</a:t>
            </a:r>
          </a:p>
        </p:txBody>
      </p:sp>
      <p:sp>
        <p:nvSpPr>
          <p:cNvPr id="6" name="Oval 5"/>
          <p:cNvSpPr/>
          <p:nvPr/>
        </p:nvSpPr>
        <p:spPr bwMode="auto">
          <a:xfrm>
            <a:off x="269240" y="3749896"/>
            <a:ext cx="2035631" cy="2035631"/>
          </a:xfrm>
          <a:prstGeom prst="ellipse">
            <a:avLst/>
          </a:prstGeom>
          <a:solidFill>
            <a:schemeClr val="tx1"/>
          </a:solid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528" b="1" kern="0" dirty="0">
                <a:solidFill>
                  <a:schemeClr val="bg1"/>
                </a:solidFill>
              </a:rPr>
              <a:t>?</a:t>
            </a:r>
          </a:p>
        </p:txBody>
      </p:sp>
      <p:sp>
        <p:nvSpPr>
          <p:cNvPr id="13" name="Title 3"/>
          <p:cNvSpPr txBox="1">
            <a:spLocks/>
          </p:cNvSpPr>
          <p:nvPr/>
        </p:nvSpPr>
        <p:spPr>
          <a:xfrm>
            <a:off x="269239" y="1337951"/>
            <a:ext cx="11653523"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11273" spc="-100" dirty="0"/>
              <a:t>Q&amp;A</a:t>
            </a:r>
          </a:p>
        </p:txBody>
      </p:sp>
    </p:spTree>
    <p:extLst>
      <p:ext uri="{BB962C8B-B14F-4D97-AF65-F5344CB8AC3E}">
        <p14:creationId xmlns:p14="http://schemas.microsoft.com/office/powerpoint/2010/main" val="109651767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242272"/>
          </a:xfrm>
        </p:spPr>
        <p:txBody>
          <a:bodyPr/>
          <a:lstStyle/>
          <a:p>
            <a:r>
              <a:rPr lang="en-US" dirty="0"/>
              <a:t>Rate My Talk &amp; Download Slides!</a:t>
            </a:r>
          </a:p>
          <a:p>
            <a:pPr marL="336145" lvl="1" indent="0">
              <a:buNone/>
            </a:pPr>
            <a:r>
              <a:rPr lang="en-US" sz="5882" b="1" dirty="0"/>
              <a:t>http://bit.ly/RateShawnsTalk</a:t>
            </a:r>
            <a:r>
              <a:rPr lang="en-US" sz="5882" dirty="0"/>
              <a:t> </a:t>
            </a:r>
          </a:p>
          <a:p>
            <a:r>
              <a:rPr lang="en-US" dirty="0"/>
              <a:t>Contact Information</a:t>
            </a:r>
          </a:p>
          <a:p>
            <a:pPr lvl="1"/>
            <a:r>
              <a:rPr lang="en-US" dirty="0"/>
              <a:t>Email: shawn@shawnweisfeld.com</a:t>
            </a:r>
          </a:p>
          <a:p>
            <a:pPr lvl="1"/>
            <a:r>
              <a:rPr lang="en-US" dirty="0"/>
              <a:t>Blog: http://www.shawnweisfeld.com</a:t>
            </a:r>
          </a:p>
          <a:p>
            <a:pPr lvl="1"/>
            <a:r>
              <a:rPr lang="en-US" dirty="0"/>
              <a:t>Twitter: @</a:t>
            </a:r>
            <a:r>
              <a:rPr lang="en-US" dirty="0" err="1"/>
              <a:t>shawnweisfeld</a:t>
            </a:r>
            <a:endParaRPr lang="en-US" dirty="0"/>
          </a:p>
          <a:p>
            <a:endParaRPr lang="en-US" dirty="0"/>
          </a:p>
        </p:txBody>
      </p:sp>
      <p:sp>
        <p:nvSpPr>
          <p:cNvPr id="3" name="Title 2"/>
          <p:cNvSpPr>
            <a:spLocks noGrp="1"/>
          </p:cNvSpPr>
          <p:nvPr>
            <p:ph type="title"/>
          </p:nvPr>
        </p:nvSpPr>
        <p:spPr/>
        <p:txBody>
          <a:bodyPr/>
          <a:lstStyle/>
          <a:p>
            <a:r>
              <a:rPr lang="en-US" dirty="0"/>
              <a:t>Thank you! Your Feedback is Important</a:t>
            </a:r>
          </a:p>
        </p:txBody>
      </p:sp>
    </p:spTree>
    <p:extLst>
      <p:ext uri="{BB962C8B-B14F-4D97-AF65-F5344CB8AC3E}">
        <p14:creationId xmlns:p14="http://schemas.microsoft.com/office/powerpoint/2010/main" val="5278665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0206" y="3083702"/>
            <a:ext cx="3223862" cy="690597"/>
          </a:xfrm>
          <a:prstGeom prst="rect">
            <a:avLst/>
          </a:prstGeom>
        </p:spPr>
      </p:pic>
      <p:sp>
        <p:nvSpPr>
          <p:cNvPr id="5" name="Text Box 3"/>
          <p:cNvSpPr txBox="1">
            <a:spLocks noChangeArrowheads="1"/>
          </p:cNvSpPr>
          <p:nvPr/>
        </p:nvSpPr>
        <p:spPr bwMode="blackWhite">
          <a:xfrm>
            <a:off x="267684" y="5960018"/>
            <a:ext cx="10758655" cy="606470"/>
          </a:xfrm>
          <a:prstGeom prst="rect">
            <a:avLst/>
          </a:prstGeom>
        </p:spPr>
        <p:txBody>
          <a:bodyPr vert="horz" wrap="square" lIns="179285" tIns="143428" rIns="179285" bIns="143428" numCol="1" anchor="t" anchorCtr="0" compatLnSpc="1">
            <a:prstTxWarp prst="textNoShape">
              <a:avLst/>
            </a:prstTxWarp>
            <a:spAutoFit/>
          </a:bodyPr>
          <a:lstStyle/>
          <a:p>
            <a:pPr defTabSz="913924" eaLnBrk="0" hangingPunct="0"/>
            <a:r>
              <a:rPr lang="en-US" sz="686" kern="0" dirty="0">
                <a:gradFill>
                  <a:gsLst>
                    <a:gs pos="0">
                      <a:schemeClr val="tx1"/>
                    </a:gs>
                    <a:gs pos="100000">
                      <a:schemeClr val="tx1"/>
                    </a:gs>
                  </a:gsLst>
                  <a:lin ang="5400000" scaled="0"/>
                </a:gradFill>
                <a:cs typeface="Segoe UI" pitchFamily="34" charset="0"/>
              </a:rPr>
              <a:t>© 2016 Microsoft Corporation. All rights reserved. Microsoft, Windows, and other product names are or may be registered trademarks and/or trademarks in the U.S. and/or other countries.</a:t>
            </a:r>
          </a:p>
          <a:p>
            <a:pPr defTabSz="913924" eaLnBrk="0" hangingPunct="0"/>
            <a:r>
              <a:rPr lang="en-US" sz="686" kern="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2651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lnSpcReduction="10000"/>
          </a:bodyPr>
          <a:lstStyle/>
          <a:p>
            <a:r>
              <a:rPr lang="en-US" sz="2400" b="1" dirty="0"/>
              <a:t>Mission:  </a:t>
            </a:r>
            <a:r>
              <a:rPr lang="en-US" sz="2400" dirty="0"/>
              <a:t>Every year thousands of dollars of scholarship money that is not applied for, while at the same time students are scrambling to pay for school.  What if we inverted this process and had a dedicated site where students submit (with names masked) their resumes, grades, college essays, schools applied to and their dreams and donors from around the world could donate to their students of choice. Donors could support dream big or small from college applications, books, site visits, tuition, room and board, travel abroad and more.</a:t>
            </a:r>
          </a:p>
          <a:p>
            <a:r>
              <a:rPr lang="en-US" sz="2400" b="1" dirty="0"/>
              <a:t>Need:  </a:t>
            </a:r>
            <a:r>
              <a:rPr lang="en-US" sz="2400" dirty="0"/>
              <a:t>Public Website Creation</a:t>
            </a:r>
            <a:endParaRPr lang="en-US" sz="2400" b="1" dirty="0"/>
          </a:p>
          <a:p>
            <a:pPr marL="0" indent="0">
              <a:buNone/>
            </a:pPr>
            <a:endParaRPr lang="en-US" sz="2400" b="1" dirty="0"/>
          </a:p>
          <a:p>
            <a:r>
              <a:rPr lang="en-US" sz="2400" b="1" dirty="0"/>
              <a:t>Charity Representative:  </a:t>
            </a:r>
            <a:r>
              <a:rPr lang="en-US" sz="2400" dirty="0"/>
              <a:t>Laura Hayes</a:t>
            </a:r>
            <a:endParaRPr lang="en-US" sz="2400" b="1" dirty="0"/>
          </a:p>
          <a:p>
            <a:r>
              <a:rPr lang="en-US" sz="2400" b="1" dirty="0"/>
              <a:t>PM/Designer:  </a:t>
            </a:r>
            <a:r>
              <a:rPr lang="en-US" sz="2400" dirty="0"/>
              <a:t>Ashley Crutcher</a:t>
            </a:r>
            <a:endParaRPr lang="en-US" sz="2400" b="1" dirty="0"/>
          </a:p>
        </p:txBody>
      </p:sp>
      <p:sp>
        <p:nvSpPr>
          <p:cNvPr id="5" name="Title 3"/>
          <p:cNvSpPr>
            <a:spLocks noGrp="1"/>
          </p:cNvSpPr>
          <p:nvPr>
            <p:ph type="title"/>
          </p:nvPr>
        </p:nvSpPr>
        <p:spPr>
          <a:xfrm>
            <a:off x="252919" y="1123837"/>
            <a:ext cx="2947482" cy="4601183"/>
          </a:xfrm>
        </p:spPr>
        <p:txBody>
          <a:bodyPr/>
          <a:lstStyle/>
          <a:p>
            <a:br>
              <a:rPr lang="en-US" dirty="0"/>
            </a:br>
            <a:br>
              <a:rPr lang="en-US" dirty="0"/>
            </a:br>
            <a:br>
              <a:rPr lang="en-US" dirty="0"/>
            </a:br>
            <a:endParaRPr lang="en-US" dirty="0"/>
          </a:p>
        </p:txBody>
      </p:sp>
      <p:sp>
        <p:nvSpPr>
          <p:cNvPr id="6" name="Title 3"/>
          <p:cNvSpPr txBox="1">
            <a:spLocks/>
          </p:cNvSpPr>
          <p:nvPr/>
        </p:nvSpPr>
        <p:spPr>
          <a:xfrm>
            <a:off x="405319" y="12762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Bridge to Tomorrow</a:t>
            </a:r>
          </a:p>
        </p:txBody>
      </p:sp>
    </p:spTree>
    <p:extLst>
      <p:ext uri="{BB962C8B-B14F-4D97-AF65-F5344CB8AC3E}">
        <p14:creationId xmlns:p14="http://schemas.microsoft.com/office/powerpoint/2010/main" val="10783468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Dates</a:t>
            </a:r>
          </a:p>
        </p:txBody>
      </p:sp>
      <p:sp>
        <p:nvSpPr>
          <p:cNvPr id="3" name="Content Placeholder 2"/>
          <p:cNvSpPr>
            <a:spLocks noGrp="1"/>
          </p:cNvSpPr>
          <p:nvPr>
            <p:ph idx="1"/>
          </p:nvPr>
        </p:nvSpPr>
        <p:spPr/>
        <p:txBody>
          <a:bodyPr>
            <a:normAutofit/>
          </a:bodyPr>
          <a:lstStyle/>
          <a:p>
            <a:pPr lvl="2"/>
            <a:r>
              <a:rPr lang="en-US" sz="2800" b="1" dirty="0"/>
              <a:t>9/6/2016  </a:t>
            </a:r>
            <a:r>
              <a:rPr lang="en-US" sz="2800" dirty="0"/>
              <a:t> Dev and PM Boot camp -</a:t>
            </a:r>
            <a:r>
              <a:rPr lang="en-US" sz="2800" b="1" dirty="0"/>
              <a:t>6PM</a:t>
            </a:r>
            <a:endParaRPr lang="en-US" sz="2800" dirty="0"/>
          </a:p>
          <a:p>
            <a:pPr lvl="2"/>
            <a:r>
              <a:rPr lang="en-US" sz="2800" b="1" dirty="0"/>
              <a:t>9/21/2016 </a:t>
            </a:r>
            <a:r>
              <a:rPr lang="en-US" sz="2800" dirty="0"/>
              <a:t>Kickoff – </a:t>
            </a:r>
            <a:r>
              <a:rPr lang="en-US" sz="2800" b="1" dirty="0"/>
              <a:t>6PM</a:t>
            </a:r>
            <a:endParaRPr lang="en-US" sz="2800" dirty="0"/>
          </a:p>
          <a:p>
            <a:pPr lvl="2"/>
            <a:r>
              <a:rPr lang="en-US" sz="2800" b="1" dirty="0"/>
              <a:t>9/30/2016</a:t>
            </a:r>
            <a:r>
              <a:rPr lang="en-US" sz="2800" dirty="0"/>
              <a:t> 	Start of </a:t>
            </a:r>
            <a:r>
              <a:rPr lang="en-US" sz="2800" dirty="0" err="1"/>
              <a:t>GiveCamp</a:t>
            </a:r>
            <a:r>
              <a:rPr lang="en-US" sz="2800" dirty="0"/>
              <a:t> - </a:t>
            </a:r>
            <a:r>
              <a:rPr lang="en-US" sz="2800" b="1" dirty="0"/>
              <a:t>5PM</a:t>
            </a:r>
            <a:endParaRPr lang="en-US" sz="2800" dirty="0"/>
          </a:p>
          <a:p>
            <a:pPr lvl="2"/>
            <a:r>
              <a:rPr lang="en-US" sz="2800" b="1" dirty="0"/>
              <a:t>10/2/2016 </a:t>
            </a:r>
            <a:r>
              <a:rPr lang="en-US" sz="2800" dirty="0"/>
              <a:t>	End of </a:t>
            </a:r>
            <a:r>
              <a:rPr lang="en-US" sz="2800" dirty="0" err="1"/>
              <a:t>GiveCamp</a:t>
            </a:r>
            <a:r>
              <a:rPr lang="en-US" sz="2800" dirty="0"/>
              <a:t> - </a:t>
            </a:r>
            <a:r>
              <a:rPr lang="en-US" sz="2800" b="1" dirty="0"/>
              <a:t>5PM</a:t>
            </a:r>
          </a:p>
          <a:p>
            <a:pPr lvl="2"/>
            <a:endParaRPr lang="en-US" sz="2800" b="1" dirty="0"/>
          </a:p>
          <a:p>
            <a:pPr marL="0" indent="0" algn="ctr">
              <a:buNone/>
            </a:pPr>
            <a:r>
              <a:rPr lang="en-US" sz="2800" dirty="0" err="1"/>
              <a:t>nThrive</a:t>
            </a:r>
            <a:endParaRPr lang="en-US" sz="2800" dirty="0"/>
          </a:p>
          <a:p>
            <a:pPr marL="0" indent="0" algn="ctr">
              <a:buNone/>
            </a:pPr>
            <a:r>
              <a:rPr lang="en-US" sz="2800" dirty="0"/>
              <a:t>5543 Legacy Drive </a:t>
            </a:r>
          </a:p>
          <a:p>
            <a:pPr marL="0" indent="0" algn="ctr">
              <a:buNone/>
            </a:pPr>
            <a:r>
              <a:rPr lang="en-US" sz="2800" dirty="0"/>
              <a:t>Plano TX 75024</a:t>
            </a:r>
          </a:p>
          <a:p>
            <a:pPr lvl="2"/>
            <a:endParaRPr lang="en-US" sz="2800" dirty="0"/>
          </a:p>
        </p:txBody>
      </p:sp>
    </p:spTree>
    <p:extLst>
      <p:ext uri="{BB962C8B-B14F-4D97-AF65-F5344CB8AC3E}">
        <p14:creationId xmlns:p14="http://schemas.microsoft.com/office/powerpoint/2010/main" val="10839321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Content Placeholder 2"/>
          <p:cNvSpPr>
            <a:spLocks noGrp="1"/>
          </p:cNvSpPr>
          <p:nvPr>
            <p:ph idx="1"/>
          </p:nvPr>
        </p:nvSpPr>
        <p:spPr/>
        <p:txBody>
          <a:bodyPr>
            <a:normAutofit/>
          </a:bodyPr>
          <a:lstStyle/>
          <a:p>
            <a:r>
              <a:rPr lang="en-US" sz="2800" dirty="0"/>
              <a:t>Review and Get Familiar with your Handbook</a:t>
            </a:r>
          </a:p>
          <a:p>
            <a:r>
              <a:rPr lang="en-US" sz="2800" dirty="0"/>
              <a:t>Attend the Kickoff/Meet and Greet at </a:t>
            </a:r>
            <a:r>
              <a:rPr lang="en-US" sz="2800" dirty="0" err="1"/>
              <a:t>nThrive</a:t>
            </a:r>
            <a:r>
              <a:rPr lang="en-US" sz="2800" dirty="0"/>
              <a:t> scheduled for </a:t>
            </a:r>
            <a:r>
              <a:rPr lang="en-US" sz="2800" b="1" dirty="0"/>
              <a:t>09/21/2016 @6PM</a:t>
            </a:r>
          </a:p>
          <a:p>
            <a:r>
              <a:rPr lang="en-US" sz="2800" dirty="0"/>
              <a:t>Once assigned to a team, meet the Charity Reps and your Team Members. PMs Start planning and discussing requirements before the event.</a:t>
            </a:r>
          </a:p>
          <a:p>
            <a:r>
              <a:rPr lang="en-US" sz="2800" dirty="0"/>
              <a:t>Complete the Preparation Work outlined in the your Handbook leading up to the event.  Email </a:t>
            </a:r>
            <a:r>
              <a:rPr lang="en-US" u="sng" dirty="0">
                <a:hlinkClick r:id="rId2"/>
              </a:rPr>
              <a:t>staff@DallasGiveCamp.org</a:t>
            </a:r>
            <a:r>
              <a:rPr lang="en-US" sz="2800" dirty="0">
                <a:solidFill>
                  <a:schemeClr val="tx1"/>
                </a:solidFill>
              </a:rPr>
              <a:t> </a:t>
            </a:r>
            <a:r>
              <a:rPr lang="en-US" sz="2800" dirty="0"/>
              <a:t>for any questions.</a:t>
            </a:r>
          </a:p>
          <a:p>
            <a:r>
              <a:rPr lang="en-US" sz="2800" dirty="0"/>
              <a:t>Have Fun!</a:t>
            </a:r>
          </a:p>
        </p:txBody>
      </p:sp>
    </p:spTree>
    <p:extLst>
      <p:ext uri="{BB962C8B-B14F-4D97-AF65-F5344CB8AC3E}">
        <p14:creationId xmlns:p14="http://schemas.microsoft.com/office/powerpoint/2010/main" val="2441929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lnSpcReduction="10000"/>
          </a:bodyPr>
          <a:lstStyle/>
          <a:p>
            <a:r>
              <a:rPr lang="en-US" sz="2400" b="1" dirty="0"/>
              <a:t>Mission: </a:t>
            </a:r>
            <a:r>
              <a:rPr lang="en-US" sz="2400" dirty="0"/>
              <a:t>Brown Sugar Babies is a transitional living facility for teen mothers that aims to prepare young mothers with pertinent life and career skills to achieve success. While in the program, participants are required to take life skills courses, complete high school, explore secondary education and explore various career opportunities through mentor and internship programs.</a:t>
            </a:r>
          </a:p>
          <a:p>
            <a:r>
              <a:rPr lang="en-US" sz="2400" b="1" dirty="0"/>
              <a:t>Need:  </a:t>
            </a:r>
            <a:r>
              <a:rPr lang="en-US" sz="2400" dirty="0"/>
              <a:t>Public Website Creation</a:t>
            </a:r>
          </a:p>
          <a:p>
            <a:endParaRPr lang="en-US" sz="2400" dirty="0"/>
          </a:p>
          <a:p>
            <a:r>
              <a:rPr lang="en-US" sz="2400" b="1" dirty="0"/>
              <a:t>Charity Representative: </a:t>
            </a:r>
            <a:r>
              <a:rPr lang="en-US" sz="2400" dirty="0" err="1"/>
              <a:t>Roschanda</a:t>
            </a:r>
            <a:r>
              <a:rPr lang="en-US" sz="2400" dirty="0"/>
              <a:t> Fletcher </a:t>
            </a:r>
          </a:p>
          <a:p>
            <a:r>
              <a:rPr lang="en-US" sz="2400" b="1" dirty="0"/>
              <a:t>PM:  </a:t>
            </a:r>
            <a:r>
              <a:rPr lang="en-US" sz="2400" dirty="0"/>
              <a:t>Marta Soncodi</a:t>
            </a:r>
            <a:endParaRPr lang="en-US" sz="2400" b="1" dirty="0"/>
          </a:p>
          <a:p>
            <a:r>
              <a:rPr lang="en-US" sz="2400" b="1" dirty="0"/>
              <a:t>Designer</a:t>
            </a:r>
            <a:r>
              <a:rPr lang="en-US" sz="2400" dirty="0"/>
              <a:t>:</a:t>
            </a:r>
          </a:p>
        </p:txBody>
      </p:sp>
      <p:sp>
        <p:nvSpPr>
          <p:cNvPr id="7" name="Title 1"/>
          <p:cNvSpPr>
            <a:spLocks noGrp="1"/>
          </p:cNvSpPr>
          <p:nvPr>
            <p:ph type="title"/>
          </p:nvPr>
        </p:nvSpPr>
        <p:spPr>
          <a:xfrm>
            <a:off x="252919" y="1123837"/>
            <a:ext cx="2947482" cy="4601183"/>
          </a:xfrm>
        </p:spPr>
        <p:txBody>
          <a:bodyPr/>
          <a:lstStyle/>
          <a:p>
            <a:r>
              <a:rPr lang="en-US" dirty="0"/>
              <a:t>Brown Sugar Babies</a:t>
            </a:r>
          </a:p>
        </p:txBody>
      </p:sp>
    </p:spTree>
    <p:extLst>
      <p:ext uri="{BB962C8B-B14F-4D97-AF65-F5344CB8AC3E}">
        <p14:creationId xmlns:p14="http://schemas.microsoft.com/office/powerpoint/2010/main" val="2202604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To reduce the number of failing startup nonprofit organizations by providing resources, training and tools  that are designed to scale, encourage collaboration and sustain impactful programs and services.</a:t>
            </a:r>
          </a:p>
          <a:p>
            <a:r>
              <a:rPr lang="en-US" sz="2400" b="1" dirty="0"/>
              <a:t>Need: </a:t>
            </a:r>
            <a:r>
              <a:rPr lang="en-US" sz="2400" dirty="0"/>
              <a:t>Membership program and a way to track payments, benefits and classes.</a:t>
            </a:r>
            <a:endParaRPr lang="en-US" sz="2400" b="1" dirty="0"/>
          </a:p>
          <a:p>
            <a:pPr marL="0" indent="0">
              <a:buNone/>
            </a:pPr>
            <a:endParaRPr lang="en-US" sz="2400" b="1" dirty="0"/>
          </a:p>
          <a:p>
            <a:r>
              <a:rPr lang="en-US" sz="2400" b="1" dirty="0"/>
              <a:t>Charity Representative:  </a:t>
            </a:r>
            <a:r>
              <a:rPr lang="en-US" sz="2400" dirty="0"/>
              <a:t>Kimberly O'Neil</a:t>
            </a:r>
            <a:endParaRPr lang="en-US" sz="2400" b="1" dirty="0"/>
          </a:p>
          <a:p>
            <a:r>
              <a:rPr lang="en-US" sz="2400" b="1" dirty="0"/>
              <a:t>PM:  </a:t>
            </a:r>
            <a:r>
              <a:rPr lang="en-US" sz="2400" dirty="0"/>
              <a:t>Michael B</a:t>
            </a:r>
            <a:endParaRPr lang="en-US" sz="2400" b="1" dirty="0"/>
          </a:p>
          <a:p>
            <a:r>
              <a:rPr lang="en-US" sz="2400" b="1" dirty="0"/>
              <a:t>Designer: </a:t>
            </a:r>
            <a:endParaRPr lang="en-US" sz="2400" dirty="0"/>
          </a:p>
        </p:txBody>
      </p:sp>
      <p:sp>
        <p:nvSpPr>
          <p:cNvPr id="5" name="Title 3"/>
          <p:cNvSpPr>
            <a:spLocks noGrp="1"/>
          </p:cNvSpPr>
          <p:nvPr>
            <p:ph type="title"/>
          </p:nvPr>
        </p:nvSpPr>
        <p:spPr>
          <a:xfrm>
            <a:off x="252919" y="1123837"/>
            <a:ext cx="2947482" cy="4601183"/>
          </a:xfrm>
        </p:spPr>
        <p:txBody>
          <a:bodyPr/>
          <a:lstStyle/>
          <a:p>
            <a:br>
              <a:rPr lang="en-US" dirty="0"/>
            </a:br>
            <a:br>
              <a:rPr lang="en-US" dirty="0"/>
            </a:br>
            <a:br>
              <a:rPr lang="en-US" dirty="0"/>
            </a:br>
            <a:endParaRPr lang="en-US" dirty="0"/>
          </a:p>
        </p:txBody>
      </p:sp>
      <p:sp>
        <p:nvSpPr>
          <p:cNvPr id="6" name="Title 3"/>
          <p:cNvSpPr txBox="1">
            <a:spLocks/>
          </p:cNvSpPr>
          <p:nvPr/>
        </p:nvSpPr>
        <p:spPr>
          <a:xfrm>
            <a:off x="280918"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Cause Studio</a:t>
            </a:r>
          </a:p>
        </p:txBody>
      </p:sp>
    </p:spTree>
    <p:extLst>
      <p:ext uri="{BB962C8B-B14F-4D97-AF65-F5344CB8AC3E}">
        <p14:creationId xmlns:p14="http://schemas.microsoft.com/office/powerpoint/2010/main" val="1576260168"/>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DF8541D3-F470-41D2-BEFA-E7F96B12B8E7}" vid="{303590A9-149E-4CC6-9C8A-E028457CECC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030E6682674D24BB485CA68F60931FC" ma:contentTypeVersion="0" ma:contentTypeDescription="Create a new document." ma:contentTypeScope="" ma:versionID="c184588c21d57faf495743c8e3362ea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3D804D-DC01-4F92-8325-B90C2D2F100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4F19B4EC-2755-44F3-8E71-24D7254EF2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C32E550-CBFF-47D2-BC13-3EB7456284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TC103457475[[fn=Frame]]</Template>
  <TotalTime>9215</TotalTime>
  <Words>3016</Words>
  <Application>Microsoft Office PowerPoint</Application>
  <PresentationFormat>Widescreen</PresentationFormat>
  <Paragraphs>418</Paragraphs>
  <Slides>71</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71</vt:i4>
      </vt:variant>
    </vt:vector>
  </HeadingPairs>
  <TitlesOfParts>
    <vt:vector size="80" baseType="lpstr">
      <vt:lpstr>Arial</vt:lpstr>
      <vt:lpstr>Calibri</vt:lpstr>
      <vt:lpstr>Corbel</vt:lpstr>
      <vt:lpstr>Segoe UI</vt:lpstr>
      <vt:lpstr>Segoe UI Light</vt:lpstr>
      <vt:lpstr>Wingdings</vt:lpstr>
      <vt:lpstr>Wingdings 2</vt:lpstr>
      <vt:lpstr>Frame</vt:lpstr>
      <vt:lpstr>5-30711_TR22_BO_CT_Template</vt:lpstr>
      <vt:lpstr>Boot Camp : PM and Dev</vt:lpstr>
      <vt:lpstr>Agenda</vt:lpstr>
      <vt:lpstr>Welcome</vt:lpstr>
      <vt:lpstr>GiveCamp Overview</vt:lpstr>
      <vt:lpstr>Charities</vt:lpstr>
      <vt:lpstr>PowerPoint Presentation</vt:lpstr>
      <vt:lpstr>   </vt:lpstr>
      <vt:lpstr>Brown Sugar Babies</vt:lpstr>
      <vt:lpstr>   </vt:lpstr>
      <vt:lpstr>PowerPoint Presentation</vt:lpstr>
      <vt:lpstr>Community of Helping Hands</vt:lpstr>
      <vt:lpstr>Dallas Police Youth Foundation</vt:lpstr>
      <vt:lpstr>Develop University</vt:lpstr>
      <vt:lpstr>PowerPoint Presentation</vt:lpstr>
      <vt:lpstr>PowerPoint Presentation</vt:lpstr>
      <vt:lpstr>PowerPoint Presentation</vt:lpstr>
      <vt:lpstr>PowerPoint Presentation</vt:lpstr>
      <vt:lpstr>PowerPoint Presentation</vt:lpstr>
      <vt:lpstr>Sea Turtle Conservancy</vt:lpstr>
      <vt:lpstr>The HUB Space</vt:lpstr>
      <vt:lpstr>PM Bootcamp</vt:lpstr>
      <vt:lpstr>PM Handbook Overview</vt:lpstr>
      <vt:lpstr>PM Role</vt:lpstr>
      <vt:lpstr>Getting Started</vt:lpstr>
      <vt:lpstr>Charity Communication</vt:lpstr>
      <vt:lpstr>Project Scope</vt:lpstr>
      <vt:lpstr>Team Lead</vt:lpstr>
      <vt:lpstr>Delivery</vt:lpstr>
      <vt:lpstr>Key Tasks: Next 4 Weeks</vt:lpstr>
      <vt:lpstr>Key Tasks: Next 4 Weeks</vt:lpstr>
      <vt:lpstr>Dev Bootcamp</vt:lpstr>
      <vt:lpstr>Dev Handbook Overview</vt:lpstr>
      <vt:lpstr>Dev Responsibilities</vt:lpstr>
      <vt:lpstr>Dev Prep</vt:lpstr>
      <vt:lpstr>Dallas GiveCamp -  Developer Bootcamp: WordPress @ GiveCamp</vt:lpstr>
      <vt:lpstr>About Me</vt:lpstr>
      <vt:lpstr>Watch User Group presentations  for FREE online! </vt:lpstr>
      <vt:lpstr>Agenda</vt:lpstr>
      <vt:lpstr>PowerPoint Presentation</vt:lpstr>
      <vt:lpstr>WordPress Basics </vt:lpstr>
      <vt:lpstr>WordPress</vt:lpstr>
      <vt:lpstr>Theme</vt:lpstr>
      <vt:lpstr>Plugin</vt:lpstr>
      <vt:lpstr>WordPress Components</vt:lpstr>
      <vt:lpstr>Do I need a local instance?</vt:lpstr>
      <vt:lpstr>Create a Local instance</vt:lpstr>
      <vt:lpstr>What is in GiveCamp Distro of WordPress</vt:lpstr>
      <vt:lpstr>Deploy GiveCamp Distro of WordPress</vt:lpstr>
      <vt:lpstr>Tour de WordPress </vt:lpstr>
      <vt:lpstr>Demo</vt:lpstr>
      <vt:lpstr>Shawn’s Tips</vt:lpstr>
      <vt:lpstr>Break the work into a few main goals</vt:lpstr>
      <vt:lpstr>Keep track of tasks</vt:lpstr>
      <vt:lpstr>Decompose each into its parts</vt:lpstr>
      <vt:lpstr>Can a Plugin Do it?</vt:lpstr>
      <vt:lpstr>Test Plugins</vt:lpstr>
      <vt:lpstr>Can Divi do it?</vt:lpstr>
      <vt:lpstr>Watch your URLs</vt:lpstr>
      <vt:lpstr>Is it Good Enough?</vt:lpstr>
      <vt:lpstr>Photos and Copyrights</vt:lpstr>
      <vt:lpstr>Give Thanks!</vt:lpstr>
      <vt:lpstr>Before and After</vt:lpstr>
      <vt:lpstr>Keep the charity in mind!</vt:lpstr>
      <vt:lpstr>Share with your charity!</vt:lpstr>
      <vt:lpstr>Get Help when you get stuck!</vt:lpstr>
      <vt:lpstr>PowerPoint Presentation</vt:lpstr>
      <vt:lpstr>PowerPoint Presentation</vt:lpstr>
      <vt:lpstr>Thank you! Your Feedback is Important</vt:lpstr>
      <vt:lpstr>PowerPoint Presentation</vt:lpstr>
      <vt:lpstr>Key Dates</vt:lpstr>
      <vt:lpstr>Next Steps</vt:lpstr>
    </vt:vector>
  </TitlesOfParts>
  <Company>Slalom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&amp; Orientation</dc:title>
  <dc:creator>Ryan Gilmour</dc:creator>
  <cp:lastModifiedBy>SHAWN WEISFELD</cp:lastModifiedBy>
  <cp:revision>143</cp:revision>
  <dcterms:created xsi:type="dcterms:W3CDTF">2013-09-22T14:34:29Z</dcterms:created>
  <dcterms:modified xsi:type="dcterms:W3CDTF">2016-09-06T18:10:12Z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0x0101001030E6682674D24BB485CA68F60931FC</vt:lpwstr>
  </property>
</Properties>
</file>